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8" r:id="rId1"/>
  </p:sldMasterIdLst>
  <p:notesMasterIdLst>
    <p:notesMasterId r:id="rId60"/>
  </p:notesMasterIdLst>
  <p:handoutMasterIdLst>
    <p:handoutMasterId r:id="rId61"/>
  </p:handoutMasterIdLst>
  <p:sldIdLst>
    <p:sldId id="256" r:id="rId2"/>
    <p:sldId id="340" r:id="rId3"/>
    <p:sldId id="341" r:id="rId4"/>
    <p:sldId id="342" r:id="rId5"/>
    <p:sldId id="344" r:id="rId6"/>
    <p:sldId id="430" r:id="rId7"/>
    <p:sldId id="431" r:id="rId8"/>
    <p:sldId id="432" r:id="rId9"/>
    <p:sldId id="479" r:id="rId10"/>
    <p:sldId id="434" r:id="rId11"/>
    <p:sldId id="446" r:id="rId12"/>
    <p:sldId id="480" r:id="rId13"/>
    <p:sldId id="455" r:id="rId14"/>
    <p:sldId id="481" r:id="rId15"/>
    <p:sldId id="447" r:id="rId16"/>
    <p:sldId id="448" r:id="rId17"/>
    <p:sldId id="449" r:id="rId18"/>
    <p:sldId id="450" r:id="rId19"/>
    <p:sldId id="451" r:id="rId20"/>
    <p:sldId id="452" r:id="rId21"/>
    <p:sldId id="482" r:id="rId22"/>
    <p:sldId id="456" r:id="rId23"/>
    <p:sldId id="348" r:id="rId24"/>
    <p:sldId id="350" r:id="rId25"/>
    <p:sldId id="351" r:id="rId26"/>
    <p:sldId id="352" r:id="rId27"/>
    <p:sldId id="353" r:id="rId28"/>
    <p:sldId id="354" r:id="rId29"/>
    <p:sldId id="459" r:id="rId30"/>
    <p:sldId id="461" r:id="rId31"/>
    <p:sldId id="485" r:id="rId32"/>
    <p:sldId id="486" r:id="rId33"/>
    <p:sldId id="487" r:id="rId34"/>
    <p:sldId id="488" r:id="rId35"/>
    <p:sldId id="489" r:id="rId36"/>
    <p:sldId id="490" r:id="rId37"/>
    <p:sldId id="388" r:id="rId38"/>
    <p:sldId id="491" r:id="rId39"/>
    <p:sldId id="492" r:id="rId40"/>
    <p:sldId id="390" r:id="rId41"/>
    <p:sldId id="391" r:id="rId42"/>
    <p:sldId id="392" r:id="rId43"/>
    <p:sldId id="493" r:id="rId44"/>
    <p:sldId id="494" r:id="rId45"/>
    <p:sldId id="495" r:id="rId46"/>
    <p:sldId id="496" r:id="rId47"/>
    <p:sldId id="670" r:id="rId48"/>
    <p:sldId id="671" r:id="rId49"/>
    <p:sldId id="672" r:id="rId50"/>
    <p:sldId id="673" r:id="rId51"/>
    <p:sldId id="674" r:id="rId52"/>
    <p:sldId id="675" r:id="rId53"/>
    <p:sldId id="676" r:id="rId54"/>
    <p:sldId id="677" r:id="rId55"/>
    <p:sldId id="678" r:id="rId56"/>
    <p:sldId id="679" r:id="rId57"/>
    <p:sldId id="680" r:id="rId58"/>
    <p:sldId id="681" r:id="rId59"/>
  </p:sldIdLst>
  <p:sldSz cx="9144000" cy="6858000" type="screen4x3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5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66"/>
    <a:srgbClr val="008000"/>
    <a:srgbClr val="D60093"/>
    <a:srgbClr val="33CC33"/>
    <a:srgbClr val="FF0000"/>
    <a:srgbClr val="CC0066"/>
    <a:srgbClr val="333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333" autoAdjust="0"/>
    <p:restoredTop sz="95847" autoAdjust="0"/>
  </p:normalViewPr>
  <p:slideViewPr>
    <p:cSldViewPr>
      <p:cViewPr varScale="1">
        <p:scale>
          <a:sx n="94" d="100"/>
          <a:sy n="94" d="100"/>
        </p:scale>
        <p:origin x="878" y="91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1" d="100"/>
        <a:sy n="51" d="100"/>
      </p:scale>
      <p:origin x="0" y="3768"/>
    </p:cViewPr>
  </p:sorterViewPr>
  <p:notesViewPr>
    <p:cSldViewPr>
      <p:cViewPr varScale="1">
        <p:scale>
          <a:sx n="53" d="100"/>
          <a:sy n="53" d="100"/>
        </p:scale>
        <p:origin x="-1836" y="-84"/>
      </p:cViewPr>
      <p:guideLst>
        <p:guide orient="horz" pos="3024"/>
        <p:guide pos="2305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5" Type="http://schemas.openxmlformats.org/officeDocument/2006/relationships/slide" Target="slides/slide4.xml"/><Relationship Id="rId61" Type="http://schemas.openxmlformats.org/officeDocument/2006/relationships/handoutMaster" Target="handoutMasters/handoutMaster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35.emf"/><Relationship Id="rId3" Type="http://schemas.openxmlformats.org/officeDocument/2006/relationships/image" Target="../media/image30.emf"/><Relationship Id="rId7" Type="http://schemas.openxmlformats.org/officeDocument/2006/relationships/image" Target="../media/image34.emf"/><Relationship Id="rId2" Type="http://schemas.openxmlformats.org/officeDocument/2006/relationships/image" Target="../media/image29.emf"/><Relationship Id="rId1" Type="http://schemas.openxmlformats.org/officeDocument/2006/relationships/image" Target="../media/image28.emf"/><Relationship Id="rId6" Type="http://schemas.openxmlformats.org/officeDocument/2006/relationships/image" Target="../media/image33.emf"/><Relationship Id="rId5" Type="http://schemas.openxmlformats.org/officeDocument/2006/relationships/image" Target="../media/image32.emf"/><Relationship Id="rId10" Type="http://schemas.openxmlformats.org/officeDocument/2006/relationships/image" Target="../media/image37.emf"/><Relationship Id="rId4" Type="http://schemas.openxmlformats.org/officeDocument/2006/relationships/image" Target="../media/image31.emf"/><Relationship Id="rId9" Type="http://schemas.openxmlformats.org/officeDocument/2006/relationships/image" Target="../media/image3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375" y="1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/>
          <a:lstStyle>
            <a:lvl1pPr algn="r">
              <a:defRPr sz="1200"/>
            </a:lvl1pPr>
          </a:lstStyle>
          <a:p>
            <a:fld id="{D3E28C4F-4FE9-4D22-93D8-487A4D01D983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375" y="9120189"/>
            <a:ext cx="3170238" cy="479425"/>
          </a:xfrm>
          <a:prstGeom prst="rect">
            <a:avLst/>
          </a:prstGeom>
        </p:spPr>
        <p:txBody>
          <a:bodyPr vert="horz" lIns="91430" tIns="45715" rIns="91430" bIns="45715" rtlCol="0" anchor="b"/>
          <a:lstStyle>
            <a:lvl1pPr algn="r">
              <a:defRPr sz="1200"/>
            </a:lvl1pPr>
          </a:lstStyle>
          <a:p>
            <a:fld id="{BD5F390F-F66B-4732-9C46-6C80D0575FA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49601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jpg>
</file>

<file path=ppt/media/image12.png>
</file>

<file path=ppt/media/image13.png>
</file>

<file path=ppt/media/image27.png>
</file>

<file path=ppt/media/image44.png>
</file>

<file path=ppt/media/image45.png>
</file>

<file path=ppt/media/image47.png>
</file>

<file path=ppt/media/image48.png>
</file>

<file path=ppt/media/image5.jpg>
</file>

<file path=ppt/media/image6.jpg>
</file>

<file path=ppt/media/image62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1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/>
          <a:lstStyle>
            <a:lvl1pPr algn="r">
              <a:defRPr sz="1300"/>
            </a:lvl1pPr>
          </a:lstStyle>
          <a:p>
            <a:fld id="{EE18CB36-612C-4E4A-AC83-E89476AEC2BF}" type="datetimeFigureOut">
              <a:rPr lang="en-US" smtClean="0"/>
              <a:pPr/>
              <a:t>9/30/2020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51" tIns="48326" rIns="96651" bIns="48326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1" y="4560571"/>
            <a:ext cx="5852160" cy="4320540"/>
          </a:xfrm>
          <a:prstGeom prst="rect">
            <a:avLst/>
          </a:prstGeom>
        </p:spPr>
        <p:txBody>
          <a:bodyPr vert="horz" lIns="96651" tIns="48326" rIns="96651" bIns="48326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l">
              <a:defRPr sz="13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5"/>
            <a:ext cx="3169920" cy="480060"/>
          </a:xfrm>
          <a:prstGeom prst="rect">
            <a:avLst/>
          </a:prstGeom>
        </p:spPr>
        <p:txBody>
          <a:bodyPr vert="horz" lIns="96651" tIns="48326" rIns="96651" bIns="48326" rtlCol="0" anchor="b"/>
          <a:lstStyle>
            <a:lvl1pPr algn="r">
              <a:defRPr sz="1300"/>
            </a:lvl1pPr>
          </a:lstStyle>
          <a:p>
            <a:fld id="{EE707532-839C-41A2-9E71-D5288AEAE66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649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0895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49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73150" y="704850"/>
            <a:ext cx="4699000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5902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عنصر نائب لصورة الشريحة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عنصر نائب للملاحظا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ar-SA" dirty="0"/>
          </a:p>
        </p:txBody>
      </p:sp>
      <p:sp>
        <p:nvSpPr>
          <p:cNvPr id="4" name="عنصر نائب لرقم الشريحة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707532-839C-41A2-9E71-D5288AEAE66A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390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4131D9D-3987-4743-ACA8-3340374092C6}" type="slidenum">
              <a:rPr lang="en-US"/>
              <a:pPr/>
              <a:t>7</a:t>
            </a:fld>
            <a:endParaRPr lang="en-US"/>
          </a:p>
        </p:txBody>
      </p:sp>
      <p:sp>
        <p:nvSpPr>
          <p:cNvPr id="43011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3012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6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F4EB77-EF9A-D548-A1B8-FC40CBAEA682}" type="slidenum">
              <a:rPr lang="en-US"/>
              <a:pPr/>
              <a:t>8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2888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7F4EB77-EF9A-D548-A1B8-FC40CBAEA682}" type="slidenum">
              <a:rPr lang="en-US"/>
              <a:pPr/>
              <a:t>9</a:t>
            </a:fld>
            <a:endParaRPr lang="en-US"/>
          </a:p>
        </p:txBody>
      </p:sp>
      <p:sp>
        <p:nvSpPr>
          <p:cNvPr id="4505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2778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AAF7090-B501-694D-8635-028277A3FDB6}" type="slidenum">
              <a:rPr lang="en-US"/>
              <a:pPr/>
              <a:t>10</a:t>
            </a:fld>
            <a:endParaRPr lang="en-US"/>
          </a:p>
        </p:txBody>
      </p:sp>
      <p:sp>
        <p:nvSpPr>
          <p:cNvPr id="49155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49156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1718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B9D56A17-8CE6-F84F-A9EC-C05920D725B4}" type="slidenum">
              <a:rPr lang="en-US"/>
              <a:pPr/>
              <a:t>15</a:t>
            </a:fld>
            <a:endParaRPr lang="en-US"/>
          </a:p>
        </p:txBody>
      </p:sp>
      <p:sp>
        <p:nvSpPr>
          <p:cNvPr id="51203" name="Rectangle 1026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51204" name="Rectangle 1027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47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1pPr>
            <a:lvl2pPr marL="37931725" indent="-37474525"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2pPr>
            <a:lvl3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3pPr>
            <a:lvl4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4pPr>
            <a:lvl5pPr eaLnBrk="0" hangingPunct="0"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charset="0"/>
                <a:ea typeface="ＭＳ Ｐゴシック" charset="-128"/>
              </a:defRPr>
            </a:lvl9pPr>
          </a:lstStyle>
          <a:p>
            <a:pPr eaLnBrk="1" hangingPunct="1"/>
            <a:fld id="{D74EF021-3440-0F4A-9CFD-E3E2802C1E76}" type="slidenum">
              <a:rPr lang="en-US" altLang="en-US" sz="1200"/>
              <a:pPr eaLnBrk="1" hangingPunct="1"/>
              <a:t>18</a:t>
            </a:fld>
            <a:endParaRPr lang="en-US" altLang="en-US" sz="1200"/>
          </a:p>
        </p:txBody>
      </p:sp>
      <p:sp>
        <p:nvSpPr>
          <p:cNvPr id="604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6042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>
              <a:buFontTx/>
              <a:buChar char="•"/>
            </a:pPr>
            <a:r>
              <a:rPr lang="en-US" altLang="en-US">
                <a:latin typeface="Times New Roman" charset="0"/>
              </a:rPr>
              <a:t>So if you look at the  hierarchical category structure for, say, furniture.</a:t>
            </a:r>
          </a:p>
          <a:p>
            <a:pPr eaLnBrk="1" hangingPunct="1">
              <a:buFontTx/>
              <a:buChar char="•"/>
            </a:pPr>
            <a:endParaRPr lang="en-US" altLang="en-US">
              <a:latin typeface="Times New Roman" charset="0"/>
            </a:endParaRPr>
          </a:p>
          <a:p>
            <a:pPr eaLnBrk="1" hangingPunct="1">
              <a:buFontTx/>
              <a:buChar char="•"/>
            </a:pPr>
            <a:r>
              <a:rPr lang="en-US" altLang="en-US">
                <a:latin typeface="Times New Roman" charset="0"/>
              </a:rPr>
              <a:t>At one end, have furniture, and at the other end, very specific types of furniture {read}.  </a:t>
            </a:r>
          </a:p>
          <a:p>
            <a:pPr eaLnBrk="1" hangingPunct="1">
              <a:buFontTx/>
              <a:buChar char="•"/>
            </a:pPr>
            <a:r>
              <a:rPr lang="en-US" altLang="en-US">
                <a:latin typeface="Times New Roman" charset="0"/>
              </a:rPr>
              <a:t>In between, in the middle level – e.g. chair, table, lamp – are basic-level categories </a:t>
            </a:r>
          </a:p>
          <a:p>
            <a:pPr eaLnBrk="1" hangingPunct="1">
              <a:buFontTx/>
              <a:buChar char="•"/>
            </a:pPr>
            <a:r>
              <a:rPr lang="en-US" altLang="en-US">
                <a:latin typeface="Times New Roman" charset="0"/>
              </a:rPr>
              <a:t>The other levels can be named too:</a:t>
            </a:r>
          </a:p>
          <a:p>
            <a:pPr lvl="1" eaLnBrk="1" hangingPunct="1">
              <a:buFontTx/>
              <a:buChar char="•"/>
            </a:pPr>
            <a:r>
              <a:rPr lang="en-US" altLang="en-US">
                <a:latin typeface="Times New Roman" charset="0"/>
                <a:ea typeface="ＭＳ Ｐゴシック" charset="-128"/>
              </a:rPr>
              <a:t>Superordinate –  the level above the basic-level category, contains basic level categories </a:t>
            </a:r>
          </a:p>
          <a:p>
            <a:pPr lvl="1" eaLnBrk="1" hangingPunct="1">
              <a:buFontTx/>
              <a:buChar char="•"/>
            </a:pPr>
            <a:r>
              <a:rPr lang="en-US" altLang="en-US">
                <a:latin typeface="Times New Roman" charset="0"/>
                <a:ea typeface="ＭＳ Ｐゴシック" charset="-128"/>
              </a:rPr>
              <a:t>Subordinate is the level below</a:t>
            </a:r>
          </a:p>
          <a:p>
            <a:pPr eaLnBrk="1" hangingPunct="1">
              <a:buFontTx/>
              <a:buChar char="•"/>
            </a:pPr>
            <a:endParaRPr lang="en-US" altLang="en-US">
              <a:latin typeface="Times New Roman" charset="0"/>
            </a:endParaRPr>
          </a:p>
          <a:p>
            <a:pPr eaLnBrk="1" hangingPunct="1">
              <a:buFontTx/>
              <a:buChar char="•"/>
            </a:pPr>
            <a:r>
              <a:rPr lang="en-US" altLang="en-US">
                <a:latin typeface="Times New Roman" charset="0"/>
              </a:rPr>
              <a:t>But in what respects are these basic-level categories considered psychologically or cognitively basic? [next slide]</a:t>
            </a:r>
          </a:p>
        </p:txBody>
      </p:sp>
    </p:spTree>
    <p:extLst>
      <p:ext uri="{BB962C8B-B14F-4D97-AF65-F5344CB8AC3E}">
        <p14:creationId xmlns:p14="http://schemas.microsoft.com/office/powerpoint/2010/main" val="2847849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Slide Image Placeholder 1"/>
          <p:cNvSpPr>
            <a:spLocks noGrp="1" noRot="1" noChangeAspect="1"/>
          </p:cNvSpPr>
          <p:nvPr>
            <p:ph type="sldImg"/>
          </p:nvPr>
        </p:nvSpPr>
        <p:spPr>
          <a:ln/>
        </p:spPr>
      </p:sp>
      <p:sp>
        <p:nvSpPr>
          <p:cNvPr id="55299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>
                <a:ea typeface="ＭＳ Ｐゴシック" charset="-128"/>
                <a:cs typeface="ＭＳ Ｐゴシック" charset="-128"/>
              </a:rPr>
              <a:t>See Law of Cosines (Cosine Rule) wikipedia page</a:t>
            </a:r>
          </a:p>
        </p:txBody>
      </p:sp>
      <p:sp>
        <p:nvSpPr>
          <p:cNvPr id="553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EABE09E-F152-7744-8C90-5FE0EE9195EA}" type="slidenum">
              <a:rPr lang="en-US" smtClean="0"/>
              <a:pPr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2161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37A096E-88F7-E74A-8F4C-E0212635BD33}" type="slidenum">
              <a:rPr lang="en-US"/>
              <a:pPr/>
              <a:t>48</a:t>
            </a:fld>
            <a:endParaRPr lang="en-US"/>
          </a:p>
        </p:txBody>
      </p:sp>
      <p:sp>
        <p:nvSpPr>
          <p:cNvPr id="15134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073150" y="704850"/>
            <a:ext cx="4699000" cy="352425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134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4530" y="4463296"/>
            <a:ext cx="5476240" cy="4228386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4871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 rot="16200000">
            <a:off x="-3406514" y="3331563"/>
            <a:ext cx="6858002" cy="19487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 userDrawn="1"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38412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764639" y="6705600"/>
            <a:ext cx="3617103" cy="119311"/>
          </a:xfrm>
        </p:spPr>
        <p:txBody>
          <a:bodyPr/>
          <a:lstStyle>
            <a:lvl1pPr>
              <a:defRPr sz="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700" dirty="0"/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686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 userDrawn="1"/>
        </p:nvSpPr>
        <p:spPr>
          <a:xfrm rot="16200000">
            <a:off x="-3414009" y="3339058"/>
            <a:ext cx="6858002" cy="17988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 userDrawn="1"/>
        </p:nvSpPr>
        <p:spPr>
          <a:xfrm rot="16200000" flipV="1">
            <a:off x="-3329835" y="340613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56283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748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703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630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240CDC23-E565-C848-9AF6-12BD09C53D9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714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0CDC23-E565-C848-9AF6-12BD09C53D91}" type="datetimeFigureOut">
              <a:rPr lang="en-US" smtClean="0"/>
              <a:t>9/30/2020</a:t>
            </a:fld>
            <a:r>
              <a:rPr lang="en-US" dirty="0" err="1"/>
              <a:t>sss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Slides adapted from Jure </a:t>
            </a:r>
            <a:r>
              <a:rPr lang="en-US" dirty="0" err="1"/>
              <a:t>Leskovec</a:t>
            </a:r>
            <a:endParaRPr lang="en-US" sz="80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987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8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572000" y="681037"/>
            <a:ext cx="3890964" cy="1731963"/>
          </a:xfrm>
        </p:spPr>
        <p:txBody>
          <a:bodyPr/>
          <a:lstStyle>
            <a:lvl1pPr algn="ctr"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58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572000" y="3835400"/>
            <a:ext cx="3886200" cy="2235200"/>
          </a:xfrm>
        </p:spPr>
        <p:txBody>
          <a:bodyPr/>
          <a:lstStyle>
            <a:lvl1pPr marL="0" indent="0" algn="ctr">
              <a:spcBef>
                <a:spcPts val="900"/>
              </a:spcBef>
              <a:buFont typeface="Times" pitchFamily="-65" charset="0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xfrm>
            <a:off x="7239000" y="6273800"/>
            <a:ext cx="12192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5334000" y="6273800"/>
            <a:ext cx="1905000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1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4572000" y="6273800"/>
            <a:ext cx="765174" cy="457200"/>
          </a:xfrm>
        </p:spPr>
        <p:txBody>
          <a:bodyPr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E74C7FEE-6B48-4643-BCFB-F13B0E13E171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8568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 rot="16200000">
            <a:off x="-3375856" y="3330886"/>
            <a:ext cx="6858002" cy="19622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 rot="16200000" flipV="1">
            <a:off x="-3299855" y="3421128"/>
            <a:ext cx="6858003" cy="4571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240CDC23-E565-C848-9AF6-12BD09C53D91}" type="datetimeFigureOut">
              <a:rPr lang="en-US" smtClean="0"/>
              <a:t>9/30/2020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07771B2-D7F7-364E-B6F3-F7FE9360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194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8" r:id="rId9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oed.com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e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oleObject" Target="../embeddings/oleObject7.bin"/><Relationship Id="rId18" Type="http://schemas.openxmlformats.org/officeDocument/2006/relationships/oleObject" Target="../embeddings/oleObject10.bin"/><Relationship Id="rId3" Type="http://schemas.openxmlformats.org/officeDocument/2006/relationships/oleObject" Target="../embeddings/oleObject1.bin"/><Relationship Id="rId21" Type="http://schemas.openxmlformats.org/officeDocument/2006/relationships/image" Target="../media/image35.emf"/><Relationship Id="rId7" Type="http://schemas.openxmlformats.org/officeDocument/2006/relationships/oleObject" Target="../embeddings/oleObject3.bin"/><Relationship Id="rId12" Type="http://schemas.openxmlformats.org/officeDocument/2006/relationships/image" Target="../media/image31.emf"/><Relationship Id="rId17" Type="http://schemas.openxmlformats.org/officeDocument/2006/relationships/image" Target="../media/image33.emf"/><Relationship Id="rId25" Type="http://schemas.openxmlformats.org/officeDocument/2006/relationships/image" Target="../media/image37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9.bin"/><Relationship Id="rId20" Type="http://schemas.openxmlformats.org/officeDocument/2006/relationships/oleObject" Target="../embeddings/oleObject11.bin"/><Relationship Id="rId1" Type="http://schemas.openxmlformats.org/officeDocument/2006/relationships/vmlDrawing" Target="../drawings/vmlDrawing2.vml"/><Relationship Id="rId6" Type="http://schemas.openxmlformats.org/officeDocument/2006/relationships/image" Target="../media/image29.emf"/><Relationship Id="rId11" Type="http://schemas.openxmlformats.org/officeDocument/2006/relationships/oleObject" Target="../embeddings/oleObject6.bin"/><Relationship Id="rId24" Type="http://schemas.openxmlformats.org/officeDocument/2006/relationships/oleObject" Target="../embeddings/oleObject13.bin"/><Relationship Id="rId5" Type="http://schemas.openxmlformats.org/officeDocument/2006/relationships/oleObject" Target="../embeddings/oleObject2.bin"/><Relationship Id="rId15" Type="http://schemas.openxmlformats.org/officeDocument/2006/relationships/image" Target="../media/image32.emf"/><Relationship Id="rId23" Type="http://schemas.openxmlformats.org/officeDocument/2006/relationships/image" Target="../media/image36.emf"/><Relationship Id="rId10" Type="http://schemas.openxmlformats.org/officeDocument/2006/relationships/oleObject" Target="../embeddings/oleObject5.bin"/><Relationship Id="rId19" Type="http://schemas.openxmlformats.org/officeDocument/2006/relationships/image" Target="../media/image34.emf"/><Relationship Id="rId4" Type="http://schemas.openxmlformats.org/officeDocument/2006/relationships/image" Target="../media/image28.emf"/><Relationship Id="rId9" Type="http://schemas.openxmlformats.org/officeDocument/2006/relationships/image" Target="../media/image30.emf"/><Relationship Id="rId14" Type="http://schemas.openxmlformats.org/officeDocument/2006/relationships/oleObject" Target="../embeddings/oleObject8.bin"/><Relationship Id="rId22" Type="http://schemas.openxmlformats.org/officeDocument/2006/relationships/oleObject" Target="../embeddings/oleObject12.bin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1.emf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3.e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47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8.emf"/><Relationship Id="rId3" Type="http://schemas.openxmlformats.org/officeDocument/2006/relationships/oleObject" Target="../embeddings/oleObject15.bin"/><Relationship Id="rId7" Type="http://schemas.openxmlformats.org/officeDocument/2006/relationships/package" Target="../embeddings/Microsoft_Excel_Worksheet2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47.emf"/><Relationship Id="rId5" Type="http://schemas.openxmlformats.org/officeDocument/2006/relationships/package" Target="../embeddings/Microsoft_Excel_Worksheet1.xlsx"/><Relationship Id="rId4" Type="http://schemas.openxmlformats.org/officeDocument/2006/relationships/image" Target="../media/image46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6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51.emf"/><Relationship Id="rId5" Type="http://schemas.openxmlformats.org/officeDocument/2006/relationships/package" Target="../embeddings/Microsoft_Excel_Worksheet4.xlsx"/><Relationship Id="rId4" Type="http://schemas.openxmlformats.org/officeDocument/2006/relationships/image" Target="../media/image50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53.emf"/><Relationship Id="rId5" Type="http://schemas.openxmlformats.org/officeDocument/2006/relationships/package" Target="../embeddings/Microsoft_Excel_Worksheet6.xlsx"/><Relationship Id="rId4" Type="http://schemas.openxmlformats.org/officeDocument/2006/relationships/image" Target="../media/image52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8200" y="1142798"/>
            <a:ext cx="6324600" cy="3487620"/>
          </a:xfrm>
        </p:spPr>
        <p:txBody>
          <a:bodyPr>
            <a:normAutofit/>
          </a:bodyPr>
          <a:lstStyle/>
          <a:p>
            <a:r>
              <a:rPr lang="en-US" sz="3200" dirty="0"/>
              <a:t>Dan Jurafsky and James Martin</a:t>
            </a:r>
          </a:p>
          <a:p>
            <a:r>
              <a:rPr lang="en-US" sz="3200" dirty="0"/>
              <a:t>Speech and Language Processing</a:t>
            </a:r>
          </a:p>
          <a:p>
            <a:endParaRPr lang="en-US" sz="3200" dirty="0"/>
          </a:p>
        </p:txBody>
      </p:sp>
      <p:sp>
        <p:nvSpPr>
          <p:cNvPr id="7" name="TextBox 6"/>
          <p:cNvSpPr txBox="1"/>
          <p:nvPr/>
        </p:nvSpPr>
        <p:spPr>
          <a:xfrm>
            <a:off x="1600200" y="3307181"/>
            <a:ext cx="72053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Chapter 6:</a:t>
            </a:r>
          </a:p>
          <a:p>
            <a:r>
              <a:rPr lang="en-US" sz="4000" dirty="0">
                <a:solidFill>
                  <a:srgbClr val="C00000"/>
                </a:solidFill>
              </a:rPr>
              <a:t>Vector Semantics</a:t>
            </a:r>
            <a:endParaRPr lang="en-US" sz="2400" dirty="0"/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title"/>
          </p:nvPr>
        </p:nvSpPr>
        <p:spPr>
          <a:xfrm>
            <a:off x="822960" y="286605"/>
            <a:ext cx="7543800" cy="932596"/>
          </a:xfrm>
        </p:spPr>
        <p:txBody>
          <a:bodyPr/>
          <a:lstStyle/>
          <a:p>
            <a:r>
              <a:rPr lang="en-US" dirty="0"/>
              <a:t>Relation: </a:t>
            </a:r>
            <a:r>
              <a:rPr lang="en-US" dirty="0" err="1"/>
              <a:t>Antonymy</a:t>
            </a:r>
            <a:endParaRPr lang="en-US" dirty="0"/>
          </a:p>
        </p:txBody>
      </p:sp>
      <p:sp>
        <p:nvSpPr>
          <p:cNvPr id="48131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04800" y="1737361"/>
            <a:ext cx="9144000" cy="4130039"/>
          </a:xfrm>
        </p:spPr>
        <p:txBody>
          <a:bodyPr>
            <a:noAutofit/>
          </a:bodyPr>
          <a:lstStyle/>
          <a:p>
            <a:r>
              <a:rPr lang="en-US" sz="2800" dirty="0"/>
              <a:t>Senses that are opposites with respect to one feature of meaning</a:t>
            </a:r>
          </a:p>
          <a:p>
            <a:r>
              <a:rPr lang="en-US" sz="2800" dirty="0"/>
              <a:t>Otherwise, they are very similar!</a:t>
            </a:r>
          </a:p>
          <a:p>
            <a:pPr marL="457200" lvl="1" indent="0">
              <a:buNone/>
            </a:pPr>
            <a:r>
              <a:rPr lang="en-US" sz="2400" dirty="0">
                <a:latin typeface="Courier"/>
                <a:cs typeface="Courier"/>
              </a:rPr>
              <a:t>dark/light   short/long	fast/slow	rise/fall</a:t>
            </a:r>
          </a:p>
          <a:p>
            <a:pPr marL="457200" lvl="1" indent="0">
              <a:buNone/>
            </a:pPr>
            <a:r>
              <a:rPr lang="en-US" sz="2400" dirty="0">
                <a:latin typeface="Courier"/>
                <a:cs typeface="Courier"/>
              </a:rPr>
              <a:t>hot/cold	    up/down	      in/out</a:t>
            </a:r>
          </a:p>
          <a:p>
            <a:r>
              <a:rPr lang="en-US" sz="2800" dirty="0"/>
              <a:t>More formally: antonyms can</a:t>
            </a:r>
          </a:p>
          <a:p>
            <a:pPr lvl="1">
              <a:lnSpc>
                <a:spcPct val="70000"/>
              </a:lnSpc>
            </a:pPr>
            <a:r>
              <a:rPr lang="en-US" sz="2800" dirty="0"/>
              <a:t>define a binary opposition</a:t>
            </a:r>
          </a:p>
          <a:p>
            <a:pPr marL="800100" lvl="2" indent="0">
              <a:lnSpc>
                <a:spcPct val="70000"/>
              </a:lnSpc>
              <a:buNone/>
            </a:pPr>
            <a:r>
              <a:rPr lang="en-US" sz="2800" dirty="0"/>
              <a:t> or be at opposite ends of a scale</a:t>
            </a:r>
          </a:p>
          <a:p>
            <a:pPr lvl="2"/>
            <a:r>
              <a:rPr lang="en-US" sz="2400" dirty="0"/>
              <a:t> </a:t>
            </a:r>
            <a:r>
              <a:rPr lang="en-US" sz="2400" dirty="0">
                <a:latin typeface="Courier"/>
                <a:cs typeface="Courier"/>
              </a:rPr>
              <a:t>long/short, fast/slow</a:t>
            </a:r>
          </a:p>
          <a:p>
            <a:pPr lvl="1"/>
            <a:r>
              <a:rPr lang="en-US" sz="2800" dirty="0"/>
              <a:t>Be </a:t>
            </a:r>
            <a:r>
              <a:rPr lang="en-US" sz="2800" i="1" dirty="0" err="1"/>
              <a:t>reversives</a:t>
            </a:r>
            <a:r>
              <a:rPr lang="en-US" sz="2800" dirty="0"/>
              <a:t>:</a:t>
            </a:r>
          </a:p>
          <a:p>
            <a:pPr lvl="2"/>
            <a:r>
              <a:rPr lang="en-US" sz="2400" dirty="0">
                <a:latin typeface="Courier"/>
                <a:cs typeface="Courier"/>
              </a:rPr>
              <a:t> rise/fall, up/down</a:t>
            </a:r>
            <a:endParaRPr lang="en-US" sz="40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1693685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3200" dirty="0">
                <a:latin typeface="Calibri" charset="0"/>
                <a:ea typeface="Calibri" charset="0"/>
                <a:cs typeface="Calibri" charset="0"/>
              </a:rPr>
              <a:t>Words with similar meanings.  Not synonyms, but sharing some element of meaning</a:t>
            </a: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endParaRPr lang="en-US" sz="2400" dirty="0">
              <a:latin typeface="Courier"/>
              <a:cs typeface="Courier"/>
            </a:endParaRP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car, bicycle</a:t>
            </a:r>
          </a:p>
          <a:p>
            <a:pPr marL="91440" lvl="2" indent="-91440">
              <a:spcBef>
                <a:spcPts val="1200"/>
              </a:spcBef>
              <a:spcAft>
                <a:spcPts val="200"/>
              </a:spcAft>
              <a:buSzPct val="100000"/>
              <a:buFont typeface="Calibri" panose="020F0502020204030204" pitchFamily="34" charset="0"/>
              <a:buChar char=" "/>
            </a:pPr>
            <a:r>
              <a:rPr lang="en-US" sz="2400" dirty="0">
                <a:latin typeface="Courier" charset="0"/>
                <a:ea typeface="Courier" charset="0"/>
                <a:cs typeface="Courier" charset="0"/>
              </a:rPr>
              <a:t>cow, horse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70504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83F85-09BA-164B-8C1A-C230ABE4A5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Ask humans how similar 2 words are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55544A2-008D-E345-808D-5AE802E8E6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51688062"/>
              </p:ext>
            </p:extLst>
          </p:nvPr>
        </p:nvGraphicFramePr>
        <p:xfrm>
          <a:off x="1447800" y="1846262"/>
          <a:ext cx="6918325" cy="39417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89125">
                  <a:extLst>
                    <a:ext uri="{9D8B030D-6E8A-4147-A177-3AD203B41FA5}">
                      <a16:colId xmlns:a16="http://schemas.microsoft.com/office/drawing/2014/main" val="4069172633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21378641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1592160975"/>
                    </a:ext>
                  </a:extLst>
                </a:gridCol>
              </a:tblGrid>
              <a:tr h="466990">
                <a:tc>
                  <a:txBody>
                    <a:bodyPr/>
                    <a:lstStyle/>
                    <a:p>
                      <a:r>
                        <a:rPr lang="en-US" sz="2400" dirty="0"/>
                        <a:t>word1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/>
                        <a:t>word2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similarity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35492860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vanish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disappear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9.8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18428773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behave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obey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7.3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23566929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belief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impression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5.95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2151455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muscle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bone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3.65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33697757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modest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flexible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0.98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2353346"/>
                  </a:ext>
                </a:extLst>
              </a:tr>
              <a:tr h="466990"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hole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agreement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32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0.3 </a:t>
                      </a:r>
                      <a:endParaRPr lang="en-US" sz="6000" dirty="0"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95844498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5CDD254D-28BE-7E43-89B0-7BDDC061A516}"/>
              </a:ext>
            </a:extLst>
          </p:cNvPr>
          <p:cNvSpPr txBox="1"/>
          <p:nvPr/>
        </p:nvSpPr>
        <p:spPr>
          <a:xfrm>
            <a:off x="2514600" y="6248400"/>
            <a:ext cx="3646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SimLex-999 dataset (Hill et al., 2015) </a:t>
            </a:r>
          </a:p>
        </p:txBody>
      </p:sp>
    </p:spTree>
    <p:extLst>
      <p:ext uri="{BB962C8B-B14F-4D97-AF65-F5344CB8AC3E}">
        <p14:creationId xmlns:p14="http://schemas.microsoft.com/office/powerpoint/2010/main" val="22821491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Rectangle 1026"/>
          <p:cNvSpPr>
            <a:spLocks noGrp="1" noChangeArrowheads="1"/>
          </p:cNvSpPr>
          <p:nvPr>
            <p:ph type="title"/>
          </p:nvPr>
        </p:nvSpPr>
        <p:spPr>
          <a:xfrm>
            <a:off x="822960" y="286605"/>
            <a:ext cx="7543800" cy="780196"/>
          </a:xfrm>
        </p:spPr>
        <p:txBody>
          <a:bodyPr/>
          <a:lstStyle/>
          <a:p>
            <a:r>
              <a:rPr lang="en-US" dirty="0"/>
              <a:t>Relation: Word relatedness</a:t>
            </a:r>
          </a:p>
        </p:txBody>
      </p:sp>
      <p:sp>
        <p:nvSpPr>
          <p:cNvPr id="82947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Also called "word association"</a:t>
            </a:r>
          </a:p>
          <a:p>
            <a:pPr>
              <a:lnSpc>
                <a:spcPct val="90000"/>
              </a:lnSpc>
            </a:pPr>
            <a:r>
              <a:rPr lang="en-US" sz="3200" dirty="0"/>
              <a:t>Words be related in any way, perhaps via a semantic frame or field</a:t>
            </a:r>
            <a:endParaRPr lang="en-US" sz="3200" b="1" dirty="0"/>
          </a:p>
          <a:p>
            <a:pPr lvl="2">
              <a:lnSpc>
                <a:spcPct val="90000"/>
              </a:lnSpc>
            </a:pPr>
            <a:endParaRPr lang="en-US" sz="2800" dirty="0">
              <a:latin typeface="Courier"/>
              <a:cs typeface="Courier"/>
            </a:endParaRPr>
          </a:p>
          <a:p>
            <a:pPr lvl="2">
              <a:lnSpc>
                <a:spcPct val="90000"/>
              </a:lnSpc>
            </a:pPr>
            <a:r>
              <a:rPr lang="en-US" sz="2800" dirty="0">
                <a:latin typeface="Courier"/>
                <a:cs typeface="Courier"/>
              </a:rPr>
              <a:t>car, bicycle</a:t>
            </a:r>
            <a:r>
              <a:rPr lang="en-US" sz="2800" dirty="0"/>
              <a:t>:    </a:t>
            </a:r>
            <a:r>
              <a:rPr lang="en-US" sz="2800" b="1" dirty="0"/>
              <a:t>similar</a:t>
            </a:r>
          </a:p>
          <a:p>
            <a:pPr lvl="2">
              <a:lnSpc>
                <a:spcPct val="90000"/>
              </a:lnSpc>
            </a:pPr>
            <a:r>
              <a:rPr lang="en-US" sz="2800" dirty="0">
                <a:latin typeface="Courier"/>
                <a:cs typeface="Courier"/>
              </a:rPr>
              <a:t>car, gasoline</a:t>
            </a:r>
            <a:r>
              <a:rPr lang="en-US" sz="2800" dirty="0"/>
              <a:t>:   </a:t>
            </a:r>
            <a:r>
              <a:rPr lang="en-US" sz="2800" b="1" dirty="0"/>
              <a:t>related</a:t>
            </a:r>
            <a:r>
              <a:rPr lang="en-US" sz="2800" dirty="0"/>
              <a:t>, not similar</a:t>
            </a:r>
          </a:p>
        </p:txBody>
      </p:sp>
    </p:spTree>
    <p:extLst>
      <p:ext uri="{BB962C8B-B14F-4D97-AF65-F5344CB8AC3E}">
        <p14:creationId xmlns:p14="http://schemas.microsoft.com/office/powerpoint/2010/main" val="10103982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7B46D-E5D5-824F-B603-A61C517EB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932596"/>
          </a:xfrm>
        </p:spPr>
        <p:txBody>
          <a:bodyPr/>
          <a:lstStyle/>
          <a:p>
            <a:r>
              <a:rPr lang="en-US" dirty="0"/>
              <a:t>Semantic field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06519E-6C4A-B147-A367-F9B7C4EE18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863841" cy="4555066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Words that </a:t>
            </a:r>
          </a:p>
          <a:p>
            <a:pPr lvl="1"/>
            <a:r>
              <a:rPr lang="en-US" sz="3200" dirty="0"/>
              <a:t>cover a particular semantic domain </a:t>
            </a:r>
          </a:p>
          <a:p>
            <a:pPr lvl="1"/>
            <a:r>
              <a:rPr lang="en-US" sz="3200" dirty="0"/>
              <a:t>bear structured relations with each other. </a:t>
            </a:r>
          </a:p>
          <a:p>
            <a:pPr lvl="1"/>
            <a:endParaRPr lang="en-US" sz="3200" dirty="0"/>
          </a:p>
          <a:p>
            <a:pPr marL="292608" lvl="1" indent="0">
              <a:buNone/>
            </a:pPr>
            <a:r>
              <a:rPr lang="en-US" sz="3200" b="1" dirty="0"/>
              <a:t>hospitals</a:t>
            </a:r>
          </a:p>
          <a:p>
            <a:pPr marL="292608" lvl="1" indent="0">
              <a:buNone/>
            </a:pPr>
            <a:r>
              <a:rPr lang="en-US" sz="3200" i="1" dirty="0"/>
              <a:t>	surgeon</a:t>
            </a:r>
            <a:r>
              <a:rPr lang="en-US" sz="3200" dirty="0"/>
              <a:t>, </a:t>
            </a:r>
            <a:r>
              <a:rPr lang="en-US" sz="3200" i="1" dirty="0"/>
              <a:t>scalpel</a:t>
            </a:r>
            <a:r>
              <a:rPr lang="en-US" sz="3200" dirty="0"/>
              <a:t>, </a:t>
            </a:r>
            <a:r>
              <a:rPr lang="en-US" sz="3200" i="1" dirty="0"/>
              <a:t>nurse</a:t>
            </a:r>
            <a:r>
              <a:rPr lang="en-US" sz="3200" dirty="0"/>
              <a:t>, </a:t>
            </a:r>
            <a:r>
              <a:rPr lang="en-US" sz="3200" i="1" dirty="0" err="1"/>
              <a:t>anaesthetic</a:t>
            </a:r>
            <a:r>
              <a:rPr lang="en-US" sz="3200" dirty="0"/>
              <a:t>, </a:t>
            </a:r>
            <a:r>
              <a:rPr lang="en-US" sz="3200" i="1" dirty="0"/>
              <a:t>hospital</a:t>
            </a:r>
            <a:endParaRPr lang="en-US" sz="3200" dirty="0"/>
          </a:p>
          <a:p>
            <a:pPr marL="292608" lvl="1" indent="0">
              <a:buNone/>
            </a:pPr>
            <a:r>
              <a:rPr lang="en-US" sz="3200" b="1" dirty="0"/>
              <a:t>restaurants</a:t>
            </a:r>
            <a:r>
              <a:rPr lang="en-US" sz="3200" dirty="0"/>
              <a:t> </a:t>
            </a:r>
          </a:p>
          <a:p>
            <a:pPr marL="292608" lvl="1" indent="0">
              <a:buNone/>
            </a:pPr>
            <a:r>
              <a:rPr lang="en-US" sz="3200" i="1" dirty="0"/>
              <a:t>	waiter</a:t>
            </a:r>
            <a:r>
              <a:rPr lang="en-US" sz="3200" dirty="0"/>
              <a:t>, </a:t>
            </a:r>
            <a:r>
              <a:rPr lang="en-US" sz="3200" i="1" dirty="0"/>
              <a:t>menu</a:t>
            </a:r>
            <a:r>
              <a:rPr lang="en-US" sz="3200" dirty="0"/>
              <a:t>, </a:t>
            </a:r>
            <a:r>
              <a:rPr lang="en-US" sz="3200" i="1" dirty="0"/>
              <a:t>plate</a:t>
            </a:r>
            <a:r>
              <a:rPr lang="en-US" sz="3200" dirty="0"/>
              <a:t>, </a:t>
            </a:r>
            <a:r>
              <a:rPr lang="en-US" sz="3200" i="1" dirty="0"/>
              <a:t>food</a:t>
            </a:r>
            <a:r>
              <a:rPr lang="en-US" sz="3200" dirty="0"/>
              <a:t>, </a:t>
            </a:r>
            <a:r>
              <a:rPr lang="en-US" sz="3200" i="1" dirty="0"/>
              <a:t>menu,</a:t>
            </a:r>
            <a:r>
              <a:rPr lang="en-US" sz="3200" dirty="0"/>
              <a:t> </a:t>
            </a:r>
            <a:r>
              <a:rPr lang="en-US" sz="3200" i="1" dirty="0"/>
              <a:t>chef</a:t>
            </a:r>
            <a:r>
              <a:rPr lang="en-US" sz="3200" dirty="0"/>
              <a:t>), </a:t>
            </a:r>
          </a:p>
          <a:p>
            <a:pPr marL="292608" lvl="1" indent="0">
              <a:buNone/>
            </a:pPr>
            <a:r>
              <a:rPr lang="en-US" sz="3200" b="1" dirty="0"/>
              <a:t>houses</a:t>
            </a:r>
          </a:p>
          <a:p>
            <a:pPr marL="292608" lvl="1" indent="0">
              <a:buNone/>
            </a:pPr>
            <a:r>
              <a:rPr lang="en-US" sz="3200" i="1" dirty="0"/>
              <a:t>	door</a:t>
            </a:r>
            <a:r>
              <a:rPr lang="en-US" sz="3200" dirty="0"/>
              <a:t>, </a:t>
            </a:r>
            <a:r>
              <a:rPr lang="en-US" sz="3200" i="1" dirty="0"/>
              <a:t>roof</a:t>
            </a:r>
            <a:r>
              <a:rPr lang="en-US" sz="3200" dirty="0"/>
              <a:t>, </a:t>
            </a:r>
            <a:r>
              <a:rPr lang="en-US" sz="3200" i="1" dirty="0"/>
              <a:t>kitchen</a:t>
            </a:r>
            <a:r>
              <a:rPr lang="en-US" sz="3200" dirty="0"/>
              <a:t>, </a:t>
            </a:r>
            <a:r>
              <a:rPr lang="en-US" sz="3200" i="1" dirty="0"/>
              <a:t>family</a:t>
            </a:r>
            <a:r>
              <a:rPr lang="en-US" sz="3200" dirty="0"/>
              <a:t>, </a:t>
            </a:r>
            <a:r>
              <a:rPr lang="en-US" sz="3200" i="1" dirty="0"/>
              <a:t>bed</a:t>
            </a:r>
            <a:endParaRPr lang="en-US" sz="32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3221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Superordinate/ subordinate</a:t>
            </a:r>
          </a:p>
        </p:txBody>
      </p:sp>
      <p:sp>
        <p:nvSpPr>
          <p:cNvPr id="50179" name="Rectangle 1027"/>
          <p:cNvSpPr>
            <a:spLocks noGrp="1" noChangeArrowheads="1"/>
          </p:cNvSpPr>
          <p:nvPr>
            <p:ph sz="quarter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800" dirty="0"/>
              <a:t>One sense is a </a:t>
            </a:r>
            <a:r>
              <a:rPr lang="en-US" sz="2800" b="1" dirty="0">
                <a:solidFill>
                  <a:srgbClr val="0000FF"/>
                </a:solidFill>
              </a:rPr>
              <a:t>subordinate</a:t>
            </a:r>
            <a:r>
              <a:rPr lang="en-US" sz="2800" dirty="0">
                <a:solidFill>
                  <a:srgbClr val="0000FF"/>
                </a:solidFill>
              </a:rPr>
              <a:t> </a:t>
            </a:r>
            <a:r>
              <a:rPr lang="en-US" sz="2800" dirty="0"/>
              <a:t>of another if the first sense is more specific, denoting a subclass of the other</a:t>
            </a:r>
          </a:p>
          <a:p>
            <a:pPr lvl="1"/>
            <a:r>
              <a:rPr lang="en-US" sz="2400" i="1" dirty="0">
                <a:latin typeface="Calibri (Body)"/>
                <a:cs typeface="Calibri (Body)"/>
              </a:rPr>
              <a:t>car</a:t>
            </a:r>
            <a:r>
              <a:rPr lang="en-US" sz="2400" dirty="0"/>
              <a:t> is a subordinate of </a:t>
            </a:r>
            <a:r>
              <a:rPr lang="en-US" sz="2400" i="1" dirty="0"/>
              <a:t>vehicle</a:t>
            </a:r>
            <a:endParaRPr lang="en-US" sz="2400" dirty="0"/>
          </a:p>
          <a:p>
            <a:pPr lvl="1"/>
            <a:r>
              <a:rPr lang="en-US" sz="2400" i="1" dirty="0"/>
              <a:t>mango</a:t>
            </a:r>
            <a:r>
              <a:rPr lang="en-US" sz="2400" dirty="0"/>
              <a:t> is a subordinate of </a:t>
            </a:r>
            <a:r>
              <a:rPr lang="en-US" sz="2400" i="1" dirty="0"/>
              <a:t>fruit</a:t>
            </a:r>
          </a:p>
          <a:p>
            <a:pPr marL="0" indent="0">
              <a:buNone/>
            </a:pPr>
            <a:r>
              <a:rPr lang="en-US" sz="2800" dirty="0"/>
              <a:t>Conversely </a:t>
            </a:r>
            <a:r>
              <a:rPr lang="en-US" sz="2800" b="1" dirty="0">
                <a:solidFill>
                  <a:srgbClr val="0000FF"/>
                </a:solidFill>
              </a:rPr>
              <a:t>superordinate</a:t>
            </a:r>
            <a:endParaRPr lang="en-US" sz="2800" dirty="0"/>
          </a:p>
          <a:p>
            <a:pPr lvl="1"/>
            <a:r>
              <a:rPr lang="en-US" sz="2400" i="1" dirty="0"/>
              <a:t>vehicle</a:t>
            </a:r>
            <a:r>
              <a:rPr lang="en-US" sz="2400" dirty="0"/>
              <a:t> is a superordinate of </a:t>
            </a:r>
            <a:r>
              <a:rPr lang="en-US" sz="2400" i="1" dirty="0"/>
              <a:t>car</a:t>
            </a:r>
            <a:endParaRPr lang="en-US" sz="2400" dirty="0"/>
          </a:p>
          <a:p>
            <a:pPr lvl="1"/>
            <a:r>
              <a:rPr lang="en-US" sz="2400" i="1" dirty="0"/>
              <a:t>fruit</a:t>
            </a:r>
            <a:r>
              <a:rPr lang="en-US" sz="2400" dirty="0"/>
              <a:t> is a </a:t>
            </a:r>
            <a:r>
              <a:rPr lang="en-US" sz="2400" dirty="0" err="1"/>
              <a:t>subodinate</a:t>
            </a:r>
            <a:r>
              <a:rPr lang="en-US" sz="2400" dirty="0"/>
              <a:t> of </a:t>
            </a:r>
            <a:r>
              <a:rPr lang="en-US" sz="2400" i="1" dirty="0"/>
              <a:t>mango</a:t>
            </a:r>
            <a:endParaRPr lang="en-US" sz="2400" dirty="0"/>
          </a:p>
          <a:p>
            <a:endParaRPr lang="en-US" sz="1500" dirty="0">
              <a:solidFill>
                <a:srgbClr val="008000"/>
              </a:solidFill>
            </a:endParaRPr>
          </a:p>
        </p:txBody>
      </p:sp>
      <p:graphicFrame>
        <p:nvGraphicFramePr>
          <p:cNvPr id="1466372" name="Group 1028"/>
          <p:cNvGraphicFramePr>
            <a:graphicFrameLocks noGrp="1"/>
          </p:cNvGraphicFramePr>
          <p:nvPr/>
        </p:nvGraphicFramePr>
        <p:xfrm>
          <a:off x="1219199" y="5638799"/>
          <a:ext cx="7010400" cy="966172"/>
        </p:xfrm>
        <a:graphic>
          <a:graphicData uri="http://schemas.openxmlformats.org/drawingml/2006/table">
            <a:tbl>
              <a:tblPr/>
              <a:tblGrid>
                <a:gridCol w="266700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0019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76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830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Superordinate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68580" marR="68580" marT="25718" marB="2571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vehicle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fruit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furniture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83086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Subordinate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0000FF"/>
                        </a:solidFill>
                        <a:effectLst/>
                        <a:latin typeface="Tahoma" charset="0"/>
                      </a:endParaRPr>
                    </a:p>
                  </a:txBody>
                  <a:tcPr marL="68580" marR="68580" marT="25718" marB="25718" horzOverflow="overflow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car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mango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Tx/>
                        <a:buFont typeface="Wingdings" charset="2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FF"/>
                          </a:solidFill>
                          <a:effectLst/>
                          <a:latin typeface="Tahoma" charset="0"/>
                        </a:rPr>
                        <a:t>chair</a:t>
                      </a:r>
                    </a:p>
                  </a:txBody>
                  <a:tcPr marL="68580" marR="68580" marT="25718" marB="25718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07112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7858" y="1063229"/>
            <a:ext cx="7617542" cy="857250"/>
          </a:xfrm>
        </p:spPr>
        <p:txBody>
          <a:bodyPr>
            <a:noAutofit/>
          </a:bodyPr>
          <a:lstStyle/>
          <a:p>
            <a:r>
              <a:rPr lang="en-US" sz="4400" dirty="0"/>
              <a:t>These levels are </a:t>
            </a:r>
            <a:r>
              <a:rPr lang="en-US" sz="4400"/>
              <a:t>not symmetric</a:t>
            </a:r>
            <a:endParaRPr lang="en-US" sz="44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1690534" y="2109020"/>
            <a:ext cx="5829300" cy="3429000"/>
          </a:xfrm>
        </p:spPr>
        <p:txBody>
          <a:bodyPr>
            <a:normAutofit/>
          </a:bodyPr>
          <a:lstStyle/>
          <a:p>
            <a:r>
              <a:rPr lang="en-US" sz="3200" dirty="0"/>
              <a:t>One level of category is distinguished from the others</a:t>
            </a:r>
          </a:p>
          <a:p>
            <a:r>
              <a:rPr lang="en-US" sz="3200" dirty="0"/>
              <a:t>The "basic level"</a:t>
            </a:r>
          </a:p>
        </p:txBody>
      </p:sp>
    </p:spTree>
    <p:extLst>
      <p:ext uri="{BB962C8B-B14F-4D97-AF65-F5344CB8AC3E}">
        <p14:creationId xmlns:p14="http://schemas.microsoft.com/office/powerpoint/2010/main" val="5594186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/>
              <a:t>Name these items</a:t>
            </a:r>
          </a:p>
        </p:txBody>
      </p:sp>
      <p:pic>
        <p:nvPicPr>
          <p:cNvPr id="152576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269608" y="2245490"/>
            <a:ext cx="2442426" cy="15397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25764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831434" y="3794965"/>
            <a:ext cx="1974056" cy="1974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25765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14195" y="953595"/>
            <a:ext cx="2386805" cy="1790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25766" name="Picture 6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06826" y="3417746"/>
            <a:ext cx="2351274" cy="23512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25767" name="Picture 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94094" y="2072438"/>
            <a:ext cx="2517763" cy="18858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743054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257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257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257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257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5257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257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257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257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57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5257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5257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2"/>
          <p:cNvSpPr>
            <a:spLocks noGrp="1" noChangeArrowheads="1"/>
          </p:cNvSpPr>
          <p:nvPr>
            <p:ph type="title"/>
          </p:nvPr>
        </p:nvSpPr>
        <p:spPr>
          <a:xfrm>
            <a:off x="580582" y="1166531"/>
            <a:ext cx="8298611" cy="994475"/>
          </a:xfrm>
        </p:spPr>
        <p:txBody>
          <a:bodyPr>
            <a:normAutofit/>
          </a:bodyPr>
          <a:lstStyle/>
          <a:p>
            <a:pPr eaLnBrk="1" hangingPunct="1"/>
            <a:endParaRPr lang="en-US" altLang="en-US" sz="3600" dirty="0"/>
          </a:p>
        </p:txBody>
      </p:sp>
      <p:sp>
        <p:nvSpPr>
          <p:cNvPr id="593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84312" y="929516"/>
            <a:ext cx="8458200" cy="53340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altLang="en-US" sz="3200" b="1" dirty="0">
                <a:solidFill>
                  <a:srgbClr val="A50021"/>
                </a:solidFill>
              </a:rPr>
              <a:t>Superordinate        Basic	           Subordinate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endParaRPr lang="en-US" altLang="en-US" sz="3200" dirty="0"/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			        chair		   office chair 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					               piano chair 					  	            rocking chair	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furniture	           lamp	         torchiere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						    desk lamp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r>
              <a:rPr lang="en-US" altLang="en-US" sz="3200" dirty="0"/>
              <a:t>	 		            table 	   end table					  		      coffee table </a:t>
            </a:r>
          </a:p>
          <a:p>
            <a:pPr eaLnBrk="1" hangingPunct="1">
              <a:lnSpc>
                <a:spcPct val="90000"/>
              </a:lnSpc>
              <a:buFont typeface="Wingdings" charset="2"/>
              <a:buNone/>
            </a:pPr>
            <a:endParaRPr lang="en-US" altLang="en-US" sz="3200" dirty="0"/>
          </a:p>
        </p:txBody>
      </p:sp>
      <p:sp>
        <p:nvSpPr>
          <p:cNvPr id="59396" name="Line 4"/>
          <p:cNvSpPr>
            <a:spLocks noChangeShapeType="1"/>
          </p:cNvSpPr>
          <p:nvPr/>
        </p:nvSpPr>
        <p:spPr bwMode="auto">
          <a:xfrm flipH="1">
            <a:off x="2059608" y="2743200"/>
            <a:ext cx="988392" cy="133375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397" name="Line 5"/>
          <p:cNvSpPr>
            <a:spLocks noChangeShapeType="1"/>
          </p:cNvSpPr>
          <p:nvPr/>
        </p:nvSpPr>
        <p:spPr bwMode="auto">
          <a:xfrm flipH="1" flipV="1">
            <a:off x="2133364" y="4076950"/>
            <a:ext cx="1348213" cy="1344732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398" name="Line 6"/>
          <p:cNvSpPr>
            <a:spLocks noChangeShapeType="1"/>
          </p:cNvSpPr>
          <p:nvPr/>
        </p:nvSpPr>
        <p:spPr bwMode="auto">
          <a:xfrm flipH="1">
            <a:off x="2099505" y="4076950"/>
            <a:ext cx="111712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399" name="Line 7"/>
          <p:cNvSpPr>
            <a:spLocks noChangeShapeType="1"/>
          </p:cNvSpPr>
          <p:nvPr/>
        </p:nvSpPr>
        <p:spPr bwMode="auto">
          <a:xfrm flipV="1">
            <a:off x="4051635" y="2398021"/>
            <a:ext cx="1356504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0" name="Line 8"/>
          <p:cNvSpPr>
            <a:spLocks noChangeShapeType="1"/>
          </p:cNvSpPr>
          <p:nvPr/>
        </p:nvSpPr>
        <p:spPr bwMode="auto">
          <a:xfrm flipH="1">
            <a:off x="4472067" y="4076950"/>
            <a:ext cx="111712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1" name="Line 9"/>
          <p:cNvSpPr>
            <a:spLocks noChangeShapeType="1"/>
          </p:cNvSpPr>
          <p:nvPr/>
        </p:nvSpPr>
        <p:spPr bwMode="auto">
          <a:xfrm>
            <a:off x="4354039" y="5257800"/>
            <a:ext cx="1117122" cy="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2" name="Line 10"/>
          <p:cNvSpPr>
            <a:spLocks noChangeShapeType="1"/>
          </p:cNvSpPr>
          <p:nvPr/>
        </p:nvSpPr>
        <p:spPr bwMode="auto">
          <a:xfrm flipH="1" flipV="1">
            <a:off x="4254851" y="4129680"/>
            <a:ext cx="1117122" cy="632847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3" name="Line 11"/>
          <p:cNvSpPr>
            <a:spLocks noChangeShapeType="1"/>
          </p:cNvSpPr>
          <p:nvPr/>
        </p:nvSpPr>
        <p:spPr bwMode="auto">
          <a:xfrm>
            <a:off x="3992137" y="2382662"/>
            <a:ext cx="1353179" cy="542440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4" name="Line 12"/>
          <p:cNvSpPr>
            <a:spLocks noChangeShapeType="1"/>
          </p:cNvSpPr>
          <p:nvPr/>
        </p:nvSpPr>
        <p:spPr bwMode="auto">
          <a:xfrm>
            <a:off x="4000508" y="2398021"/>
            <a:ext cx="1371465" cy="1084884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59405" name="Line 13"/>
          <p:cNvSpPr>
            <a:spLocks noChangeShapeType="1"/>
          </p:cNvSpPr>
          <p:nvPr/>
        </p:nvSpPr>
        <p:spPr bwMode="auto">
          <a:xfrm>
            <a:off x="4354039" y="5386056"/>
            <a:ext cx="1353179" cy="452033"/>
          </a:xfrm>
          <a:prstGeom prst="line">
            <a:avLst/>
          </a:prstGeom>
          <a:noFill/>
          <a:ln w="381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342168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Cluster of Interactional Properties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822959" y="1845734"/>
            <a:ext cx="7543801" cy="4707466"/>
          </a:xfrm>
        </p:spPr>
        <p:txBody>
          <a:bodyPr>
            <a:normAutofit lnSpcReduction="10000"/>
          </a:bodyPr>
          <a:lstStyle/>
          <a:p>
            <a:r>
              <a:rPr lang="en-US" sz="3600" dirty="0"/>
              <a:t>Basic level things are “human-sized”</a:t>
            </a:r>
          </a:p>
          <a:p>
            <a:r>
              <a:rPr lang="en-US" sz="3600" dirty="0"/>
              <a:t>Consider chairs</a:t>
            </a:r>
          </a:p>
          <a:p>
            <a:pPr lvl="1"/>
            <a:r>
              <a:rPr lang="en-US" sz="3600" dirty="0"/>
              <a:t>We know how to interact with a chair (sitting)</a:t>
            </a:r>
          </a:p>
          <a:p>
            <a:pPr lvl="1"/>
            <a:r>
              <a:rPr lang="en-US" sz="3600" dirty="0"/>
              <a:t>Not so clear for superordinate categories like furniture</a:t>
            </a:r>
          </a:p>
          <a:p>
            <a:pPr lvl="2"/>
            <a:r>
              <a:rPr lang="en-US" sz="3200" dirty="0"/>
              <a:t>“Imagine a furniture without thinking of a bed/table/chair/specific basic-level category”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515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 words mean?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914400" y="2286000"/>
            <a:ext cx="7772400" cy="3733800"/>
          </a:xfrm>
        </p:spPr>
        <p:txBody>
          <a:bodyPr/>
          <a:lstStyle/>
          <a:p>
            <a:r>
              <a:rPr lang="en-US" sz="3200" dirty="0"/>
              <a:t>First thought: look in a dictionary</a:t>
            </a:r>
          </a:p>
          <a:p>
            <a:endParaRPr lang="en-US" sz="3200" dirty="0">
              <a:hlinkClick r:id="rId2"/>
            </a:endParaRPr>
          </a:p>
          <a:p>
            <a:r>
              <a:rPr lang="en-US" sz="3200" dirty="0">
                <a:hlinkClick r:id="rId2"/>
              </a:rPr>
              <a:t>http://www.oed.com/</a:t>
            </a:r>
            <a:endParaRPr lang="en-US" sz="3200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76451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1008796"/>
          </a:xfrm>
        </p:spPr>
        <p:txBody>
          <a:bodyPr/>
          <a:lstStyle/>
          <a:p>
            <a:r>
              <a:rPr lang="en-US" dirty="0"/>
              <a:t>The </a:t>
            </a:r>
            <a:r>
              <a:rPr lang="en-US"/>
              <a:t>basic level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Is the level of distinctive actions</a:t>
            </a:r>
          </a:p>
          <a:p>
            <a:r>
              <a:rPr lang="en-US" sz="3200" dirty="0"/>
              <a:t>Is the level which is learned earliest and at which things are first named</a:t>
            </a:r>
          </a:p>
          <a:p>
            <a:r>
              <a:rPr lang="en-US" sz="3200" dirty="0"/>
              <a:t>It is the level at which names are shortest and used most frequently</a:t>
            </a:r>
          </a:p>
        </p:txBody>
      </p:sp>
    </p:spTree>
    <p:extLst>
      <p:ext uri="{BB962C8B-B14F-4D97-AF65-F5344CB8AC3E}">
        <p14:creationId xmlns:p14="http://schemas.microsoft.com/office/powerpoint/2010/main" val="16770028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DEB6AD-E8AA-7441-9B5A-E80FE4F36C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62CD6-C9E4-9A4D-A9C2-7F3B39DD38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600" dirty="0"/>
              <a:t>Words have </a:t>
            </a:r>
            <a:r>
              <a:rPr lang="en-US" sz="3600" b="1" dirty="0"/>
              <a:t>affective</a:t>
            </a:r>
            <a:r>
              <a:rPr lang="en-US" sz="3600" dirty="0"/>
              <a:t> meanings</a:t>
            </a:r>
          </a:p>
          <a:p>
            <a:r>
              <a:rPr lang="en-US" sz="3200" dirty="0"/>
              <a:t>positive connotations (</a:t>
            </a:r>
            <a:r>
              <a:rPr lang="en-US" sz="3200" i="1" dirty="0"/>
              <a:t>happy</a:t>
            </a:r>
            <a:r>
              <a:rPr lang="en-US" sz="3200" dirty="0"/>
              <a:t>) </a:t>
            </a:r>
          </a:p>
          <a:p>
            <a:r>
              <a:rPr lang="en-US" sz="3200" dirty="0"/>
              <a:t>negative connotations (</a:t>
            </a:r>
            <a:r>
              <a:rPr lang="en-US" sz="3200" i="1" dirty="0"/>
              <a:t>sad</a:t>
            </a:r>
            <a:r>
              <a:rPr lang="en-US" sz="3200" dirty="0"/>
              <a:t>)</a:t>
            </a:r>
          </a:p>
          <a:p>
            <a:endParaRPr lang="en-US" sz="3200" dirty="0"/>
          </a:p>
          <a:p>
            <a:r>
              <a:rPr lang="en-US" sz="3200" dirty="0"/>
              <a:t>positive evaluation (</a:t>
            </a:r>
            <a:r>
              <a:rPr lang="en-US" sz="3200" i="1" dirty="0"/>
              <a:t>great</a:t>
            </a:r>
            <a:r>
              <a:rPr lang="en-US" sz="3200" dirty="0"/>
              <a:t>, </a:t>
            </a:r>
            <a:r>
              <a:rPr lang="en-US" sz="3200" i="1" dirty="0"/>
              <a:t>love</a:t>
            </a:r>
            <a:r>
              <a:rPr lang="en-US" sz="3200" dirty="0"/>
              <a:t>) </a:t>
            </a:r>
          </a:p>
          <a:p>
            <a:r>
              <a:rPr lang="en-US" sz="3200" dirty="0"/>
              <a:t>negative evaluation (</a:t>
            </a:r>
            <a:r>
              <a:rPr lang="en-US" sz="3200" i="1" dirty="0"/>
              <a:t>terrible</a:t>
            </a:r>
            <a:r>
              <a:rPr lang="en-US" sz="3200" dirty="0"/>
              <a:t>, </a:t>
            </a:r>
            <a:r>
              <a:rPr lang="en-US" sz="3200" i="1" dirty="0"/>
              <a:t>hate</a:t>
            </a:r>
            <a:r>
              <a:rPr lang="en-US" sz="3200" dirty="0"/>
              <a:t>).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638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b="1" dirty="0"/>
              <a:t>Concepts</a:t>
            </a:r>
            <a:r>
              <a:rPr lang="en-US" sz="2800" dirty="0"/>
              <a:t> or word senses</a:t>
            </a:r>
          </a:p>
          <a:p>
            <a:pPr lvl="1"/>
            <a:r>
              <a:rPr lang="en-US" sz="2400" dirty="0"/>
              <a:t>Have a complex many-to-many association with </a:t>
            </a:r>
            <a:r>
              <a:rPr lang="en-US" sz="2400" b="1" dirty="0"/>
              <a:t>words</a:t>
            </a:r>
            <a:r>
              <a:rPr lang="en-US" sz="2400" dirty="0"/>
              <a:t> (homonymy, multiple senses)</a:t>
            </a:r>
          </a:p>
          <a:p>
            <a:r>
              <a:rPr lang="en-US" sz="2800" dirty="0"/>
              <a:t>Have relations with each other</a:t>
            </a:r>
          </a:p>
          <a:p>
            <a:pPr lvl="1"/>
            <a:r>
              <a:rPr lang="en-US" sz="2400" dirty="0"/>
              <a:t>Synonymy</a:t>
            </a:r>
          </a:p>
          <a:p>
            <a:pPr lvl="1"/>
            <a:r>
              <a:rPr lang="en-US" sz="2400" dirty="0" err="1"/>
              <a:t>Antonymy</a:t>
            </a:r>
            <a:endParaRPr lang="en-US" sz="2400" dirty="0"/>
          </a:p>
          <a:p>
            <a:pPr lvl="1"/>
            <a:r>
              <a:rPr lang="en-US" sz="2400" dirty="0"/>
              <a:t>Similarity</a:t>
            </a:r>
          </a:p>
          <a:p>
            <a:pPr lvl="1"/>
            <a:r>
              <a:rPr lang="en-US" sz="2400" dirty="0"/>
              <a:t>Relatedness</a:t>
            </a:r>
          </a:p>
          <a:p>
            <a:pPr lvl="1"/>
            <a:r>
              <a:rPr lang="en-US" sz="2400" dirty="0"/>
              <a:t>Superordinate/subordinate</a:t>
            </a:r>
          </a:p>
          <a:p>
            <a:pPr lvl="1"/>
            <a:r>
              <a:rPr lang="en-US" sz="2400" dirty="0"/>
              <a:t>Connotation</a:t>
            </a:r>
          </a:p>
        </p:txBody>
      </p:sp>
    </p:spTree>
    <p:extLst>
      <p:ext uri="{BB962C8B-B14F-4D97-AF65-F5344CB8AC3E}">
        <p14:creationId xmlns:p14="http://schemas.microsoft.com/office/powerpoint/2010/main" val="4653279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how to define a concept?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09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" y="274639"/>
            <a:ext cx="8658225" cy="525461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Classical (“Aristotelian”) Theory of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0037" y="1042988"/>
            <a:ext cx="8920163" cy="596741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300" dirty="0"/>
              <a:t>The meaning of a word:</a:t>
            </a:r>
          </a:p>
          <a:p>
            <a:pPr marL="0" indent="0">
              <a:buNone/>
            </a:pPr>
            <a:r>
              <a:rPr lang="en-US" sz="2300" dirty="0">
                <a:solidFill>
                  <a:srgbClr val="FF0000"/>
                </a:solidFill>
              </a:rPr>
              <a:t>a concept defined by </a:t>
            </a:r>
            <a:r>
              <a:rPr lang="en-US" sz="2300" b="1" dirty="0">
                <a:solidFill>
                  <a:srgbClr val="FF0000"/>
                </a:solidFill>
              </a:rPr>
              <a:t>necessary</a:t>
            </a:r>
            <a:r>
              <a:rPr lang="en-US" sz="2300" dirty="0">
                <a:solidFill>
                  <a:srgbClr val="FF0000"/>
                </a:solidFill>
              </a:rPr>
              <a:t> and </a:t>
            </a:r>
            <a:r>
              <a:rPr lang="en-US" sz="2300" b="1" dirty="0">
                <a:solidFill>
                  <a:srgbClr val="FF0000"/>
                </a:solidFill>
              </a:rPr>
              <a:t>sufficient</a:t>
            </a:r>
            <a:r>
              <a:rPr lang="en-US" sz="2300" dirty="0">
                <a:solidFill>
                  <a:srgbClr val="FF0000"/>
                </a:solidFill>
              </a:rPr>
              <a:t> conditions</a:t>
            </a:r>
          </a:p>
          <a:p>
            <a:r>
              <a:rPr lang="en-US" sz="2300" dirty="0"/>
              <a:t>A </a:t>
            </a:r>
            <a:r>
              <a:rPr lang="en-US" sz="2300" b="1" dirty="0"/>
              <a:t>necessary</a:t>
            </a:r>
            <a:r>
              <a:rPr lang="en-US" sz="2300" dirty="0"/>
              <a:t> condition for being an X is a condition C that X must satisfy in order for it to be an X.</a:t>
            </a:r>
          </a:p>
          <a:p>
            <a:pPr lvl="2"/>
            <a:r>
              <a:rPr lang="en-US" sz="2000" dirty="0"/>
              <a:t>If not C, then not X</a:t>
            </a:r>
          </a:p>
          <a:p>
            <a:pPr lvl="2"/>
            <a:r>
              <a:rPr lang="en-US" sz="2000" dirty="0"/>
              <a:t>”Having four sides” is necessary to be a square.</a:t>
            </a:r>
          </a:p>
          <a:p>
            <a:r>
              <a:rPr lang="en-US" sz="2300" dirty="0"/>
              <a:t>A </a:t>
            </a:r>
            <a:r>
              <a:rPr lang="en-US" sz="2300" b="1" dirty="0"/>
              <a:t>sufficient</a:t>
            </a:r>
            <a:r>
              <a:rPr lang="en-US" sz="2300" dirty="0"/>
              <a:t> condition for being an X is condition such that if something satisfies condition C, then it must be an X.</a:t>
            </a:r>
          </a:p>
          <a:p>
            <a:pPr lvl="2"/>
            <a:r>
              <a:rPr lang="en-US" sz="2000" dirty="0"/>
              <a:t>If and only if C, then X</a:t>
            </a:r>
          </a:p>
          <a:p>
            <a:pPr lvl="2"/>
            <a:r>
              <a:rPr lang="en-US" sz="2000" dirty="0"/>
              <a:t>The following necessary conditions, jointly, are sufficient to be a square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x has (exactly) four sides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each of x's sides is straight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x is a closed figure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x lies in a plane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each of x's sides is equal in length to each of the others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each of x's interior angles is equal to the others (right angles)</a:t>
            </a:r>
          </a:p>
          <a:p>
            <a:pPr lvl="3">
              <a:lnSpc>
                <a:spcPts val="2000"/>
              </a:lnSpc>
              <a:spcBef>
                <a:spcPts val="0"/>
              </a:spcBef>
            </a:pPr>
            <a:r>
              <a:rPr lang="en-US" sz="2000" dirty="0"/>
              <a:t>the sides of x are joined at their ends</a:t>
            </a:r>
          </a:p>
          <a:p>
            <a:pPr lvl="2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7950991" y="5177471"/>
            <a:ext cx="100727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Example from </a:t>
            </a:r>
            <a:r>
              <a:rPr lang="en-US" dirty="0"/>
              <a:t>Norman Swartz, SFU</a:t>
            </a:r>
          </a:p>
        </p:txBody>
      </p:sp>
    </p:spTree>
    <p:extLst>
      <p:ext uri="{BB962C8B-B14F-4D97-AF65-F5344CB8AC3E}">
        <p14:creationId xmlns:p14="http://schemas.microsoft.com/office/powerpoint/2010/main" val="142978141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0"/>
            <a:ext cx="8382000" cy="1257912"/>
          </a:xfrm>
        </p:spPr>
        <p:txBody>
          <a:bodyPr>
            <a:normAutofit/>
          </a:bodyPr>
          <a:lstStyle/>
          <a:p>
            <a:r>
              <a:rPr lang="en-US" sz="4000" dirty="0"/>
              <a:t>Problem 1: The features are complex and may be context-dependent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sz="3200" dirty="0"/>
              <a:t>William </a:t>
            </a:r>
            <a:r>
              <a:rPr lang="en-US" sz="3200" dirty="0" err="1"/>
              <a:t>Labov</a:t>
            </a:r>
            <a:r>
              <a:rPr lang="en-US" sz="3200" dirty="0"/>
              <a:t>. 1975</a:t>
            </a:r>
          </a:p>
          <a:p>
            <a:endParaRPr lang="en-US" sz="3200" dirty="0"/>
          </a:p>
          <a:p>
            <a:r>
              <a:rPr lang="en-US" sz="3200" dirty="0"/>
              <a:t>What are these?</a:t>
            </a:r>
          </a:p>
          <a:p>
            <a:r>
              <a:rPr lang="en-US" sz="3200" dirty="0"/>
              <a:t>Cup or bowl?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1237035"/>
            <a:ext cx="4028358" cy="562096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761" y="4856560"/>
            <a:ext cx="2001439" cy="2001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66520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380" y="274639"/>
            <a:ext cx="8052619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category depends on complex features of the object (diameter,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892" y="1143000"/>
            <a:ext cx="8833399" cy="5714999"/>
          </a:xfrm>
        </p:spPr>
      </p:pic>
    </p:spTree>
    <p:extLst>
      <p:ext uri="{BB962C8B-B14F-4D97-AF65-F5344CB8AC3E}">
        <p14:creationId xmlns:p14="http://schemas.microsoft.com/office/powerpoint/2010/main" val="9936258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9380" y="274639"/>
            <a:ext cx="8472388" cy="944562"/>
          </a:xfrm>
        </p:spPr>
        <p:txBody>
          <a:bodyPr>
            <a:normAutofit fontScale="90000"/>
          </a:bodyPr>
          <a:lstStyle/>
          <a:p>
            <a:r>
              <a:rPr lang="en-US" dirty="0"/>
              <a:t>The category depends on the context! (If there is food in it, it’s a bowl)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7878" y="1284458"/>
            <a:ext cx="8804722" cy="5696445"/>
          </a:xfrm>
        </p:spPr>
      </p:pic>
    </p:spTree>
    <p:extLst>
      <p:ext uri="{BB962C8B-B14F-4D97-AF65-F5344CB8AC3E}">
        <p14:creationId xmlns:p14="http://schemas.microsoft.com/office/powerpoint/2010/main" val="10366538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1008796"/>
          </a:xfrm>
        </p:spPr>
        <p:txBody>
          <a:bodyPr/>
          <a:lstStyle/>
          <a:p>
            <a:r>
              <a:rPr lang="en-US" dirty="0" err="1"/>
              <a:t>Labov’s</a:t>
            </a:r>
            <a:r>
              <a:rPr lang="en-US" dirty="0"/>
              <a:t> definition of cup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770" y="1828800"/>
            <a:ext cx="8796180" cy="4410074"/>
          </a:xfrm>
        </p:spPr>
      </p:pic>
    </p:spTree>
    <p:extLst>
      <p:ext uri="{BB962C8B-B14F-4D97-AF65-F5344CB8AC3E}">
        <p14:creationId xmlns:p14="http://schemas.microsoft.com/office/powerpoint/2010/main" val="5057229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FC6DC75-6F7E-2940-9046-D9B48B47EC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990" y="3481208"/>
            <a:ext cx="6294121" cy="339349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BC16081-C1F9-DE4B-879C-2C9DEC6719FE}"/>
              </a:ext>
            </a:extLst>
          </p:cNvPr>
          <p:cNvSpPr/>
          <p:nvPr/>
        </p:nvSpPr>
        <p:spPr>
          <a:xfrm>
            <a:off x="760330" y="3481208"/>
            <a:ext cx="6477000" cy="3429000"/>
          </a:xfrm>
          <a:prstGeom prst="rect">
            <a:avLst/>
          </a:prstGeom>
          <a:solidFill>
            <a:srgbClr val="00B0F0">
              <a:alpha val="10000"/>
            </a:srgbClr>
          </a:solidFill>
          <a:ln>
            <a:solidFill>
              <a:srgbClr val="00B0F0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1237396"/>
          </a:xfrm>
        </p:spPr>
        <p:txBody>
          <a:bodyPr>
            <a:normAutofit fontScale="90000"/>
          </a:bodyPr>
          <a:lstStyle/>
          <a:p>
            <a:r>
              <a:rPr lang="en-US" dirty="0"/>
              <a:t>We'll build a new model of meaning focusing on similarity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752600"/>
            <a:ext cx="7940041" cy="4953000"/>
          </a:xfrm>
          <a:noFill/>
        </p:spPr>
        <p:txBody>
          <a:bodyPr>
            <a:normAutofit/>
          </a:bodyPr>
          <a:lstStyle/>
          <a:p>
            <a:r>
              <a:rPr lang="en-US" sz="3200" dirty="0"/>
              <a:t>Each word = a vector </a:t>
            </a:r>
          </a:p>
          <a:p>
            <a:pPr lvl="1"/>
            <a:r>
              <a:rPr lang="en-US" sz="3000" dirty="0"/>
              <a:t>Not just "word" or word45.</a:t>
            </a:r>
          </a:p>
          <a:p>
            <a:r>
              <a:rPr lang="en-US" sz="3200" dirty="0"/>
              <a:t>Similar words are "nearby in space"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9948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5056" y="184515"/>
            <a:ext cx="8301744" cy="721741"/>
          </a:xfrm>
        </p:spPr>
        <p:txBody>
          <a:bodyPr>
            <a:normAutofit fontScale="90000"/>
          </a:bodyPr>
          <a:lstStyle/>
          <a:p>
            <a:r>
              <a:rPr lang="en-US" dirty="0"/>
              <a:t>Words, Lemmas, Senses</a:t>
            </a:r>
            <a:r>
              <a:rPr lang="en-US"/>
              <a:t>, Definitions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quarter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8" y="1499935"/>
            <a:ext cx="4239017" cy="2992247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78" y="4678882"/>
            <a:ext cx="3920169" cy="19647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458" y="2018974"/>
            <a:ext cx="4798580" cy="2434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458" y="2686184"/>
            <a:ext cx="4498542" cy="188409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059989" y="948839"/>
            <a:ext cx="1213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solidFill>
                  <a:srgbClr val="0432FF"/>
                </a:solidFill>
              </a:rPr>
              <a:t>sense</a:t>
            </a:r>
            <a:endParaRPr lang="en-US" b="1" dirty="0">
              <a:solidFill>
                <a:srgbClr val="0432FF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114297" y="3068408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4645458" y="2018974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104668" y="4783212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4683554" y="2614297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 15"/>
          <p:cNvSpPr/>
          <p:nvPr/>
        </p:nvSpPr>
        <p:spPr>
          <a:xfrm>
            <a:off x="85612" y="6121480"/>
            <a:ext cx="280388" cy="234664"/>
          </a:xfrm>
          <a:custGeom>
            <a:avLst/>
            <a:gdLst>
              <a:gd name="connsiteX0" fmla="*/ 85725 w 280388"/>
              <a:gd name="connsiteY0" fmla="*/ 3412 h 234664"/>
              <a:gd name="connsiteX1" fmla="*/ 57150 w 280388"/>
              <a:gd name="connsiteY1" fmla="*/ 203437 h 234664"/>
              <a:gd name="connsiteX2" fmla="*/ 142875 w 280388"/>
              <a:gd name="connsiteY2" fmla="*/ 232012 h 234664"/>
              <a:gd name="connsiteX3" fmla="*/ 271463 w 280388"/>
              <a:gd name="connsiteY3" fmla="*/ 217725 h 234664"/>
              <a:gd name="connsiteX4" fmla="*/ 257175 w 280388"/>
              <a:gd name="connsiteY4" fmla="*/ 117712 h 234664"/>
              <a:gd name="connsiteX5" fmla="*/ 185738 w 280388"/>
              <a:gd name="connsiteY5" fmla="*/ 3412 h 234664"/>
              <a:gd name="connsiteX6" fmla="*/ 0 w 280388"/>
              <a:gd name="connsiteY6" fmla="*/ 3412 h 234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0388" h="234664">
                <a:moveTo>
                  <a:pt x="85725" y="3412"/>
                </a:moveTo>
                <a:cubicBezTo>
                  <a:pt x="76200" y="70087"/>
                  <a:pt x="40815" y="138096"/>
                  <a:pt x="57150" y="203437"/>
                </a:cubicBezTo>
                <a:cubicBezTo>
                  <a:pt x="64455" y="232658"/>
                  <a:pt x="142875" y="232012"/>
                  <a:pt x="142875" y="232012"/>
                </a:cubicBezTo>
                <a:cubicBezTo>
                  <a:pt x="185738" y="227250"/>
                  <a:pt x="240968" y="248220"/>
                  <a:pt x="271463" y="217725"/>
                </a:cubicBezTo>
                <a:cubicBezTo>
                  <a:pt x="295276" y="193912"/>
                  <a:pt x="264747" y="150526"/>
                  <a:pt x="257175" y="117712"/>
                </a:cubicBezTo>
                <a:cubicBezTo>
                  <a:pt x="249280" y="83500"/>
                  <a:pt x="238777" y="10042"/>
                  <a:pt x="185738" y="3412"/>
                </a:cubicBezTo>
                <a:cubicBezTo>
                  <a:pt x="124303" y="-4267"/>
                  <a:pt x="61913" y="3412"/>
                  <a:pt x="0" y="3412"/>
                </a:cubicBezTo>
              </a:path>
            </a:pathLst>
          </a:custGeom>
          <a:noFill/>
          <a:ln w="22225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/>
          <p:cNvGrpSpPr/>
          <p:nvPr/>
        </p:nvGrpSpPr>
        <p:grpSpPr>
          <a:xfrm>
            <a:off x="42837" y="996380"/>
            <a:ext cx="3031723" cy="860994"/>
            <a:chOff x="42837" y="996380"/>
            <a:chExt cx="3031723" cy="860994"/>
          </a:xfrm>
        </p:grpSpPr>
        <p:sp>
          <p:nvSpPr>
            <p:cNvPr id="8" name="Freeform 7"/>
            <p:cNvSpPr/>
            <p:nvPr/>
          </p:nvSpPr>
          <p:spPr>
            <a:xfrm>
              <a:off x="42837" y="1272549"/>
              <a:ext cx="1471874" cy="584825"/>
            </a:xfrm>
            <a:custGeom>
              <a:avLst/>
              <a:gdLst>
                <a:gd name="connsiteX0" fmla="*/ 800126 w 1471874"/>
                <a:gd name="connsiteY0" fmla="*/ 117050 h 688550"/>
                <a:gd name="connsiteX1" fmla="*/ 200051 w 1471874"/>
                <a:gd name="connsiteY1" fmla="*/ 145625 h 688550"/>
                <a:gd name="connsiteX2" fmla="*/ 28601 w 1471874"/>
                <a:gd name="connsiteY2" fmla="*/ 174200 h 688550"/>
                <a:gd name="connsiteX3" fmla="*/ 26 w 1471874"/>
                <a:gd name="connsiteY3" fmla="*/ 217063 h 688550"/>
                <a:gd name="connsiteX4" fmla="*/ 28601 w 1471874"/>
                <a:gd name="connsiteY4" fmla="*/ 345650 h 688550"/>
                <a:gd name="connsiteX5" fmla="*/ 71463 w 1471874"/>
                <a:gd name="connsiteY5" fmla="*/ 388513 h 688550"/>
                <a:gd name="connsiteX6" fmla="*/ 128613 w 1471874"/>
                <a:gd name="connsiteY6" fmla="*/ 474238 h 688550"/>
                <a:gd name="connsiteX7" fmla="*/ 214338 w 1471874"/>
                <a:gd name="connsiteY7" fmla="*/ 545675 h 688550"/>
                <a:gd name="connsiteX8" fmla="*/ 342926 w 1471874"/>
                <a:gd name="connsiteY8" fmla="*/ 631400 h 688550"/>
                <a:gd name="connsiteX9" fmla="*/ 385788 w 1471874"/>
                <a:gd name="connsiteY9" fmla="*/ 659975 h 688550"/>
                <a:gd name="connsiteX10" fmla="*/ 442938 w 1471874"/>
                <a:gd name="connsiteY10" fmla="*/ 674263 h 688550"/>
                <a:gd name="connsiteX11" fmla="*/ 485801 w 1471874"/>
                <a:gd name="connsiteY11" fmla="*/ 688550 h 688550"/>
                <a:gd name="connsiteX12" fmla="*/ 1014438 w 1471874"/>
                <a:gd name="connsiteY12" fmla="*/ 674263 h 688550"/>
                <a:gd name="connsiteX13" fmla="*/ 1171601 w 1471874"/>
                <a:gd name="connsiteY13" fmla="*/ 645688 h 688550"/>
                <a:gd name="connsiteX14" fmla="*/ 1271613 w 1471874"/>
                <a:gd name="connsiteY14" fmla="*/ 631400 h 688550"/>
                <a:gd name="connsiteX15" fmla="*/ 1428776 w 1471874"/>
                <a:gd name="connsiteY15" fmla="*/ 588538 h 688550"/>
                <a:gd name="connsiteX16" fmla="*/ 1471638 w 1471874"/>
                <a:gd name="connsiteY16" fmla="*/ 502813 h 688550"/>
                <a:gd name="connsiteX17" fmla="*/ 1400201 w 1471874"/>
                <a:gd name="connsiteY17" fmla="*/ 402800 h 688550"/>
                <a:gd name="connsiteX18" fmla="*/ 1257326 w 1471874"/>
                <a:gd name="connsiteY18" fmla="*/ 317075 h 688550"/>
                <a:gd name="connsiteX19" fmla="*/ 1128738 w 1471874"/>
                <a:gd name="connsiteY19" fmla="*/ 245638 h 688550"/>
                <a:gd name="connsiteX20" fmla="*/ 1000151 w 1471874"/>
                <a:gd name="connsiteY20" fmla="*/ 174200 h 688550"/>
                <a:gd name="connsiteX21" fmla="*/ 943001 w 1471874"/>
                <a:gd name="connsiteY21" fmla="*/ 131338 h 688550"/>
                <a:gd name="connsiteX22" fmla="*/ 900138 w 1471874"/>
                <a:gd name="connsiteY22" fmla="*/ 102763 h 688550"/>
                <a:gd name="connsiteX23" fmla="*/ 842988 w 1471874"/>
                <a:gd name="connsiteY23" fmla="*/ 59900 h 688550"/>
                <a:gd name="connsiteX24" fmla="*/ 800126 w 1471874"/>
                <a:gd name="connsiteY24" fmla="*/ 45613 h 688550"/>
                <a:gd name="connsiteX25" fmla="*/ 757263 w 1471874"/>
                <a:gd name="connsiteY25" fmla="*/ 17038 h 688550"/>
                <a:gd name="connsiteX26" fmla="*/ 600101 w 1471874"/>
                <a:gd name="connsiteY26" fmla="*/ 2750 h 688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471874" h="688550">
                  <a:moveTo>
                    <a:pt x="800126" y="117050"/>
                  </a:moveTo>
                  <a:cubicBezTo>
                    <a:pt x="-55360" y="140814"/>
                    <a:pt x="507686" y="101677"/>
                    <a:pt x="200051" y="145625"/>
                  </a:cubicBezTo>
                  <a:cubicBezTo>
                    <a:pt x="43973" y="167922"/>
                    <a:pt x="134402" y="147751"/>
                    <a:pt x="28601" y="174200"/>
                  </a:cubicBezTo>
                  <a:cubicBezTo>
                    <a:pt x="19076" y="188488"/>
                    <a:pt x="1922" y="199996"/>
                    <a:pt x="26" y="217063"/>
                  </a:cubicBezTo>
                  <a:cubicBezTo>
                    <a:pt x="-715" y="223735"/>
                    <a:pt x="14252" y="324126"/>
                    <a:pt x="28601" y="345650"/>
                  </a:cubicBezTo>
                  <a:cubicBezTo>
                    <a:pt x="39809" y="362462"/>
                    <a:pt x="59058" y="372564"/>
                    <a:pt x="71463" y="388513"/>
                  </a:cubicBezTo>
                  <a:cubicBezTo>
                    <a:pt x="92547" y="415622"/>
                    <a:pt x="100038" y="455188"/>
                    <a:pt x="128613" y="474238"/>
                  </a:cubicBezTo>
                  <a:cubicBezTo>
                    <a:pt x="223344" y="537391"/>
                    <a:pt x="118085" y="463172"/>
                    <a:pt x="214338" y="545675"/>
                  </a:cubicBezTo>
                  <a:cubicBezTo>
                    <a:pt x="265561" y="589581"/>
                    <a:pt x="283889" y="594502"/>
                    <a:pt x="342926" y="631400"/>
                  </a:cubicBezTo>
                  <a:cubicBezTo>
                    <a:pt x="357487" y="640501"/>
                    <a:pt x="370005" y="653211"/>
                    <a:pt x="385788" y="659975"/>
                  </a:cubicBezTo>
                  <a:cubicBezTo>
                    <a:pt x="403837" y="667710"/>
                    <a:pt x="424057" y="668869"/>
                    <a:pt x="442938" y="674263"/>
                  </a:cubicBezTo>
                  <a:cubicBezTo>
                    <a:pt x="457419" y="678400"/>
                    <a:pt x="471513" y="683788"/>
                    <a:pt x="485801" y="688550"/>
                  </a:cubicBezTo>
                  <a:lnTo>
                    <a:pt x="1014438" y="674263"/>
                  </a:lnTo>
                  <a:cubicBezTo>
                    <a:pt x="1125574" y="669211"/>
                    <a:pt x="1086629" y="661137"/>
                    <a:pt x="1171601" y="645688"/>
                  </a:cubicBezTo>
                  <a:cubicBezTo>
                    <a:pt x="1204734" y="639664"/>
                    <a:pt x="1238591" y="638004"/>
                    <a:pt x="1271613" y="631400"/>
                  </a:cubicBezTo>
                  <a:cubicBezTo>
                    <a:pt x="1352178" y="615287"/>
                    <a:pt x="1367195" y="609064"/>
                    <a:pt x="1428776" y="588538"/>
                  </a:cubicBezTo>
                  <a:cubicBezTo>
                    <a:pt x="1439256" y="572818"/>
                    <a:pt x="1475118" y="527170"/>
                    <a:pt x="1471638" y="502813"/>
                  </a:cubicBezTo>
                  <a:cubicBezTo>
                    <a:pt x="1466431" y="466363"/>
                    <a:pt x="1427382" y="423941"/>
                    <a:pt x="1400201" y="402800"/>
                  </a:cubicBezTo>
                  <a:cubicBezTo>
                    <a:pt x="1313063" y="335026"/>
                    <a:pt x="1335079" y="360271"/>
                    <a:pt x="1257326" y="317075"/>
                  </a:cubicBezTo>
                  <a:cubicBezTo>
                    <a:pt x="1095864" y="227375"/>
                    <a:pt x="1265764" y="314151"/>
                    <a:pt x="1128738" y="245638"/>
                  </a:cubicBezTo>
                  <a:cubicBezTo>
                    <a:pt x="1041125" y="158022"/>
                    <a:pt x="1140007" y="244127"/>
                    <a:pt x="1000151" y="174200"/>
                  </a:cubicBezTo>
                  <a:cubicBezTo>
                    <a:pt x="978853" y="163551"/>
                    <a:pt x="962378" y="145179"/>
                    <a:pt x="943001" y="131338"/>
                  </a:cubicBezTo>
                  <a:cubicBezTo>
                    <a:pt x="929028" y="121357"/>
                    <a:pt x="914111" y="112744"/>
                    <a:pt x="900138" y="102763"/>
                  </a:cubicBezTo>
                  <a:cubicBezTo>
                    <a:pt x="880761" y="88922"/>
                    <a:pt x="863663" y="71714"/>
                    <a:pt x="842988" y="59900"/>
                  </a:cubicBezTo>
                  <a:cubicBezTo>
                    <a:pt x="829912" y="52428"/>
                    <a:pt x="814413" y="50375"/>
                    <a:pt x="800126" y="45613"/>
                  </a:cubicBezTo>
                  <a:cubicBezTo>
                    <a:pt x="785838" y="36088"/>
                    <a:pt x="772622" y="24717"/>
                    <a:pt x="757263" y="17038"/>
                  </a:cubicBezTo>
                  <a:cubicBezTo>
                    <a:pt x="704590" y="-9299"/>
                    <a:pt x="662841" y="2750"/>
                    <a:pt x="600101" y="2750"/>
                  </a:cubicBezTo>
                </a:path>
              </a:pathLst>
            </a:custGeom>
            <a:noFill/>
            <a:ln w="28575">
              <a:solidFill>
                <a:srgbClr val="0432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586652" y="996380"/>
              <a:ext cx="148790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b="1" dirty="0">
                  <a:solidFill>
                    <a:srgbClr val="0432FF"/>
                  </a:solidFill>
                </a:rPr>
                <a:t>lemma</a:t>
              </a:r>
              <a:endParaRPr lang="en-US" b="1" dirty="0">
                <a:solidFill>
                  <a:srgbClr val="0432FF"/>
                </a:solidFill>
              </a:endParaRPr>
            </a:p>
          </p:txBody>
        </p:sp>
        <p:cxnSp>
          <p:nvCxnSpPr>
            <p:cNvPr id="18" name="Straight Arrow Connector 17"/>
            <p:cNvCxnSpPr>
              <a:endCxn id="8" idx="20"/>
            </p:cNvCxnSpPr>
            <p:nvPr/>
          </p:nvCxnSpPr>
          <p:spPr>
            <a:xfrm flipH="1">
              <a:off x="1042988" y="1356105"/>
              <a:ext cx="685800" cy="64402"/>
            </a:xfrm>
            <a:prstGeom prst="straightConnector1">
              <a:avLst/>
            </a:prstGeom>
            <a:ln w="22225">
              <a:solidFill>
                <a:srgbClr val="0432FF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" name="Straight Arrow Connector 19"/>
          <p:cNvCxnSpPr>
            <a:endCxn id="13" idx="0"/>
          </p:cNvCxnSpPr>
          <p:nvPr/>
        </p:nvCxnSpPr>
        <p:spPr>
          <a:xfrm>
            <a:off x="4402889" y="1435533"/>
            <a:ext cx="328294" cy="58685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>
            <a:off x="394686" y="1427714"/>
            <a:ext cx="4069146" cy="164863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366001" y="1455469"/>
            <a:ext cx="4059735" cy="3327743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6" idx="5"/>
          </p:cNvCxnSpPr>
          <p:nvPr/>
        </p:nvCxnSpPr>
        <p:spPr>
          <a:xfrm flipH="1">
            <a:off x="271350" y="1442740"/>
            <a:ext cx="4179445" cy="4682152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endCxn id="15" idx="6"/>
          </p:cNvCxnSpPr>
          <p:nvPr/>
        </p:nvCxnSpPr>
        <p:spPr>
          <a:xfrm>
            <a:off x="4382480" y="1455469"/>
            <a:ext cx="301074" cy="1162240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5766497" y="971566"/>
            <a:ext cx="20553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0432FF"/>
                </a:solidFill>
              </a:rPr>
              <a:t>definition</a:t>
            </a:r>
            <a:endParaRPr lang="en-US" b="1" dirty="0">
              <a:solidFill>
                <a:srgbClr val="0432FF"/>
              </a:solidFill>
            </a:endParaRPr>
          </a:p>
        </p:txBody>
      </p:sp>
      <p:cxnSp>
        <p:nvCxnSpPr>
          <p:cNvPr id="24" name="Straight Arrow Connector 23"/>
          <p:cNvCxnSpPr/>
          <p:nvPr/>
        </p:nvCxnSpPr>
        <p:spPr>
          <a:xfrm flipH="1">
            <a:off x="6309097" y="1595170"/>
            <a:ext cx="244104" cy="423804"/>
          </a:xfrm>
          <a:prstGeom prst="straightConnector1">
            <a:avLst/>
          </a:prstGeom>
          <a:ln w="22225">
            <a:solidFill>
              <a:srgbClr val="0432FF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4359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3" grpId="0" animBg="1"/>
      <p:bldP spid="14" grpId="0" animBg="1"/>
      <p:bldP spid="15" grpId="0" animBg="1"/>
      <p:bldP spid="16" grpId="0" animBg="1"/>
      <p:bldP spid="2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define a word as a vector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2057400"/>
            <a:ext cx="7940041" cy="4648200"/>
          </a:xfrm>
        </p:spPr>
        <p:txBody>
          <a:bodyPr>
            <a:normAutofit/>
          </a:bodyPr>
          <a:lstStyle/>
          <a:p>
            <a:r>
              <a:rPr lang="en-US" sz="3200" dirty="0"/>
              <a:t>Called an "embedding" because it's embedded into a space</a:t>
            </a:r>
          </a:p>
          <a:p>
            <a:r>
              <a:rPr lang="en-US" sz="3200" dirty="0"/>
              <a:t>The standard way to represent meaning in NLP</a:t>
            </a:r>
          </a:p>
          <a:p>
            <a:r>
              <a:rPr lang="en-US" sz="3200" dirty="0"/>
              <a:t>Fine-grained model of meaning for similarity </a:t>
            </a:r>
          </a:p>
          <a:p>
            <a:pPr lvl="1"/>
            <a:r>
              <a:rPr lang="en-US" sz="2800" dirty="0"/>
              <a:t>NLP tasks like sentiment analysis</a:t>
            </a:r>
          </a:p>
          <a:p>
            <a:pPr lvl="2"/>
            <a:r>
              <a:rPr lang="en-US" sz="2400" dirty="0"/>
              <a:t>With words,  requires </a:t>
            </a:r>
            <a:r>
              <a:rPr lang="en-US" sz="2400" b="1" dirty="0"/>
              <a:t>same</a:t>
            </a:r>
            <a:r>
              <a:rPr lang="en-US" sz="2400" dirty="0"/>
              <a:t> word to be in training and test</a:t>
            </a:r>
          </a:p>
          <a:p>
            <a:pPr lvl="2"/>
            <a:r>
              <a:rPr lang="en-US" sz="2400" dirty="0"/>
              <a:t>With embeddings: ok if </a:t>
            </a:r>
            <a:r>
              <a:rPr lang="en-US" sz="2400" b="1" dirty="0"/>
              <a:t>similar</a:t>
            </a:r>
            <a:r>
              <a:rPr lang="en-US" sz="2400" dirty="0"/>
              <a:t> words occurred!!! </a:t>
            </a:r>
          </a:p>
          <a:p>
            <a:pPr lvl="1"/>
            <a:r>
              <a:rPr lang="en-US" sz="2800" dirty="0"/>
              <a:t>Question answering, conversational agents, </a:t>
            </a:r>
            <a:r>
              <a:rPr lang="en-US" sz="2800" dirty="0" err="1"/>
              <a:t>etc</a:t>
            </a:r>
            <a:endParaRPr lang="en-US" sz="2800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01438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018BE4-92B8-FD4A-9CFC-7E5F79896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We'll introduce 2 kinds of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3C9F9A-F83A-1845-89F9-1002B5D6CF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err="1">
                <a:solidFill>
                  <a:srgbClr val="0000FF"/>
                </a:solidFill>
              </a:rPr>
              <a:t>Tf-idf</a:t>
            </a:r>
            <a:r>
              <a:rPr lang="en-US" sz="2800" dirty="0">
                <a:solidFill>
                  <a:srgbClr val="0000FF"/>
                </a:solidFill>
              </a:rPr>
              <a:t> </a:t>
            </a:r>
          </a:p>
          <a:p>
            <a:pPr lvl="1"/>
            <a:r>
              <a:rPr lang="en-US" sz="2400" dirty="0"/>
              <a:t>A common baseline model</a:t>
            </a:r>
          </a:p>
          <a:p>
            <a:pPr lvl="1"/>
            <a:r>
              <a:rPr lang="en-US" sz="2400" dirty="0"/>
              <a:t>Sparse vectors</a:t>
            </a:r>
          </a:p>
          <a:p>
            <a:pPr lvl="1"/>
            <a:r>
              <a:rPr lang="en-US" sz="2400" dirty="0"/>
              <a:t>Words are represented by a simple function of the counts of nearby words</a:t>
            </a:r>
          </a:p>
          <a:p>
            <a:r>
              <a:rPr lang="en-US" sz="2800" dirty="0">
                <a:solidFill>
                  <a:srgbClr val="0000FF"/>
                </a:solidFill>
              </a:rPr>
              <a:t>Word2vec</a:t>
            </a:r>
          </a:p>
          <a:p>
            <a:pPr lvl="1"/>
            <a:r>
              <a:rPr lang="en-US" sz="2400" dirty="0"/>
              <a:t>Dense vectors</a:t>
            </a:r>
          </a:p>
          <a:p>
            <a:pPr lvl="1"/>
            <a:r>
              <a:rPr lang="en-US" sz="2400" dirty="0"/>
              <a:t>Representation is created by training a classifier to distinguish nearby and far-away words</a:t>
            </a:r>
          </a:p>
        </p:txBody>
      </p:sp>
    </p:spTree>
    <p:extLst>
      <p:ext uri="{BB962C8B-B14F-4D97-AF65-F5344CB8AC3E}">
        <p14:creationId xmlns:p14="http://schemas.microsoft.com/office/powerpoint/2010/main" val="38484077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F286E-F625-8846-8581-8C04EC853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Review: words, vectors, and co-occurrence matrices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D31AE-E201-4D49-AB98-DF55DEABF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07129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FC371-A20E-3449-A100-5603F9AAB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Term-document matrix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CB4F4FE-2007-E043-B405-8FB245FCD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265" y="3200400"/>
            <a:ext cx="8737487" cy="1482725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F32829-5579-0044-B177-C8647F9451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782" y="3213638"/>
            <a:ext cx="8711958" cy="14694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8DD1A96-C2E5-0943-ADD9-A7A57A074AA9}"/>
              </a:ext>
            </a:extLst>
          </p:cNvPr>
          <p:cNvSpPr txBox="1"/>
          <p:nvPr/>
        </p:nvSpPr>
        <p:spPr>
          <a:xfrm>
            <a:off x="822960" y="2207270"/>
            <a:ext cx="76388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Each document is represented by a vector of words</a:t>
            </a:r>
          </a:p>
        </p:txBody>
      </p:sp>
    </p:spTree>
    <p:extLst>
      <p:ext uri="{BB962C8B-B14F-4D97-AF65-F5344CB8AC3E}">
        <p14:creationId xmlns:p14="http://schemas.microsoft.com/office/powerpoint/2010/main" val="14008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E7582-C8D6-4B4C-974A-95CC0FA77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document vectors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26F0B48-3189-D046-A474-331B62D1B6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643" y="2057400"/>
            <a:ext cx="8548434" cy="3733798"/>
          </a:xfrm>
        </p:spPr>
      </p:pic>
    </p:spTree>
    <p:extLst>
      <p:ext uri="{BB962C8B-B14F-4D97-AF65-F5344CB8AC3E}">
        <p14:creationId xmlns:p14="http://schemas.microsoft.com/office/powerpoint/2010/main" val="263002477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FA3447-D06E-7F4F-96AD-52B28B1DD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008795"/>
          </a:xfrm>
        </p:spPr>
        <p:txBody>
          <a:bodyPr>
            <a:normAutofit fontScale="90000"/>
          </a:bodyPr>
          <a:lstStyle/>
          <a:p>
            <a:r>
              <a:rPr lang="en-US" dirty="0"/>
              <a:t>Vectors are the basis of information retrieval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9097A0E-6E21-AB4B-A49A-EFDC8AF9CD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524000"/>
            <a:ext cx="8583385" cy="14478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79B99D0-E0B8-DA4F-A6BC-50A75EDCF204}"/>
              </a:ext>
            </a:extLst>
          </p:cNvPr>
          <p:cNvSpPr txBox="1"/>
          <p:nvPr/>
        </p:nvSpPr>
        <p:spPr>
          <a:xfrm>
            <a:off x="685799" y="3317353"/>
            <a:ext cx="827858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Vectors are similar for the two comedies</a:t>
            </a:r>
          </a:p>
          <a:p>
            <a:r>
              <a:rPr lang="en-US" sz="3600" dirty="0"/>
              <a:t>Different than the history</a:t>
            </a:r>
          </a:p>
          <a:p>
            <a:r>
              <a:rPr lang="en-US" sz="3600" i="1" dirty="0"/>
              <a:t>	</a:t>
            </a:r>
            <a:endParaRPr lang="en-US" sz="3600" dirty="0"/>
          </a:p>
          <a:p>
            <a:r>
              <a:rPr lang="en-US" sz="3600" dirty="0"/>
              <a:t>Comedies have more fools and wit and fewer battles.</a:t>
            </a:r>
          </a:p>
        </p:txBody>
      </p:sp>
    </p:spTree>
    <p:extLst>
      <p:ext uri="{BB962C8B-B14F-4D97-AF65-F5344CB8AC3E}">
        <p14:creationId xmlns:p14="http://schemas.microsoft.com/office/powerpoint/2010/main" val="3764924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EC7D5-F149-BE46-BEF9-7AC27820D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Words can be vectors too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1322EE-EEB3-A445-A71F-40BC0BB672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362200"/>
            <a:ext cx="8776138" cy="1524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F27C6AF-7C63-BA43-9D3B-9299FAF3169E}"/>
              </a:ext>
            </a:extLst>
          </p:cNvPr>
          <p:cNvSpPr txBox="1"/>
          <p:nvPr/>
        </p:nvSpPr>
        <p:spPr>
          <a:xfrm>
            <a:off x="1143000" y="4572000"/>
            <a:ext cx="699996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/>
              <a:t>battle</a:t>
            </a:r>
            <a:r>
              <a:rPr lang="en-US" sz="2800" dirty="0"/>
              <a:t> is "the kind of word that occurs in Julius Caesar and Henry V"</a:t>
            </a:r>
          </a:p>
          <a:p>
            <a:endParaRPr lang="en-US" sz="2800" dirty="0"/>
          </a:p>
          <a:p>
            <a:r>
              <a:rPr lang="en-US" sz="2800" i="1" dirty="0"/>
              <a:t>fool </a:t>
            </a:r>
            <a:r>
              <a:rPr lang="en-US" sz="2800" dirty="0"/>
              <a:t>is "the kind of word that occurs in comedies, especially Twelfth Night"</a:t>
            </a:r>
          </a:p>
        </p:txBody>
      </p:sp>
    </p:spTree>
    <p:extLst>
      <p:ext uri="{BB962C8B-B14F-4D97-AF65-F5344CB8AC3E}">
        <p14:creationId xmlns:p14="http://schemas.microsoft.com/office/powerpoint/2010/main" val="36792920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 bwMode="auto">
          <a:xfrm>
            <a:off x="5577909" y="5181600"/>
            <a:ext cx="609600" cy="609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Lucida Sans" pitchFamily="-65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7178109" y="5181600"/>
            <a:ext cx="609600" cy="609600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Lucida Sans" pitchFamily="-65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977709" y="5791200"/>
            <a:ext cx="1371600" cy="6096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Lucida Sans" pitchFamily="-65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6492309" y="5791200"/>
            <a:ext cx="609600" cy="609600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400">
              <a:latin typeface="Lucida Sans" pitchFamily="-65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0316" y="286604"/>
            <a:ext cx="8521284" cy="1450757"/>
          </a:xfrm>
        </p:spPr>
        <p:txBody>
          <a:bodyPr>
            <a:normAutofit/>
          </a:bodyPr>
          <a:lstStyle/>
          <a:p>
            <a:r>
              <a:rPr lang="en-US" dirty="0"/>
              <a:t>More common: word-word matrix</a:t>
            </a:r>
            <a:br>
              <a:rPr lang="en-US" dirty="0"/>
            </a:br>
            <a:r>
              <a:rPr lang="en-US" dirty="0"/>
              <a:t>(or "term-context matrix")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2133600"/>
            <a:ext cx="8534400" cy="3333750"/>
          </a:xfrm>
        </p:spPr>
        <p:txBody>
          <a:bodyPr/>
          <a:lstStyle/>
          <a:p>
            <a:r>
              <a:rPr lang="en-US" sz="2800" dirty="0"/>
              <a:t>Two </a:t>
            </a:r>
            <a:r>
              <a:rPr lang="en-US" sz="2800" b="1" dirty="0"/>
              <a:t>words</a:t>
            </a:r>
            <a:r>
              <a:rPr lang="en-US" sz="2800" dirty="0"/>
              <a:t> are similar in meaning if their context vectors are similar</a:t>
            </a:r>
            <a:endParaRPr lang="en-US" dirty="0"/>
          </a:p>
          <a:p>
            <a:endParaRPr lang="en-US" sz="1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864750" y="72390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 rot="16200000">
            <a:off x="5684399" y="2686050"/>
            <a:ext cx="304800" cy="5905502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9" name="Rectangle 4"/>
          <p:cNvSpPr>
            <a:spLocks noChangeArrowheads="1"/>
          </p:cNvSpPr>
          <p:nvPr/>
        </p:nvSpPr>
        <p:spPr bwMode="auto">
          <a:xfrm rot="16200000">
            <a:off x="5673161" y="2381250"/>
            <a:ext cx="304798" cy="5905502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6937000"/>
              </p:ext>
            </p:extLst>
          </p:nvPr>
        </p:nvGraphicFramePr>
        <p:xfrm>
          <a:off x="649266" y="4800600"/>
          <a:ext cx="7987884" cy="480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4" name="Worksheet" r:id="rId3" imgW="7734300" imgH="4648200" progId="Excel.Sheet.12">
                  <p:embed/>
                </p:oleObj>
              </mc:Choice>
              <mc:Fallback>
                <p:oleObj name="Worksheet" r:id="rId3" imgW="7734300" imgH="4648200" progId="Excel.Shee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9266" y="4800600"/>
                        <a:ext cx="7987884" cy="480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75F3EF14-D0EA-3648-A881-4A59866597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0600" y="3323990"/>
            <a:ext cx="7397599" cy="877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58943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8" grpId="0" animBg="1"/>
      <p:bldP spid="8" grpId="1" animBg="1"/>
      <p:bldP spid="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B5F2B2-DA96-F749-AC1D-9C11BF68E1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414293-A28B-0B4A-860A-D4AA3E9B15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438400"/>
            <a:ext cx="5674287" cy="3749675"/>
          </a:xfrm>
        </p:spPr>
      </p:pic>
    </p:spTree>
    <p:extLst>
      <p:ext uri="{BB962C8B-B14F-4D97-AF65-F5344CB8AC3E}">
        <p14:creationId xmlns:p14="http://schemas.microsoft.com/office/powerpoint/2010/main" val="92500999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52B04-9355-334F-AD9A-6B6EA8357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Reminders from linear algebra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EEEBFA-13AF-7348-B6DB-F3B6F631E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5260" y="2667000"/>
            <a:ext cx="8839200" cy="116305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829FBEB-6490-CC44-B388-9468134F7DF8}"/>
              </a:ext>
            </a:extLst>
          </p:cNvPr>
          <p:cNvSpPr txBox="1"/>
          <p:nvPr/>
        </p:nvSpPr>
        <p:spPr>
          <a:xfrm>
            <a:off x="1098313" y="4872335"/>
            <a:ext cx="17972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vector length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E96976-8783-DD49-B051-A534C9295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400" y="4191000"/>
            <a:ext cx="2199525" cy="165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2562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Lemma pepper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3200" dirty="0"/>
              <a:t>Sense 1: spice from pepper plant</a:t>
            </a:r>
          </a:p>
          <a:p>
            <a:pPr marL="0" indent="0">
              <a:buNone/>
            </a:pPr>
            <a:r>
              <a:rPr lang="en-US" sz="3200" dirty="0"/>
              <a:t>Sense 2: the pepper plant itself</a:t>
            </a:r>
          </a:p>
          <a:p>
            <a:pPr marL="0" indent="0">
              <a:buNone/>
            </a:pPr>
            <a:r>
              <a:rPr lang="en-US" sz="3200" dirty="0"/>
              <a:t>Sense 3: another similar plant (Jamaican pepper)</a:t>
            </a:r>
          </a:p>
          <a:p>
            <a:pPr marL="0" indent="0">
              <a:buNone/>
            </a:pPr>
            <a:r>
              <a:rPr lang="en-US" sz="3200" dirty="0"/>
              <a:t>Sense 4: another plant with peppercorns (California pepper)</a:t>
            </a:r>
          </a:p>
          <a:p>
            <a:pPr marL="0" indent="0">
              <a:buNone/>
            </a:pPr>
            <a:r>
              <a:rPr lang="en-US" sz="3200" dirty="0"/>
              <a:t>Sense 5: </a:t>
            </a:r>
            <a:r>
              <a:rPr lang="en-US" sz="3200" i="1" dirty="0"/>
              <a:t>capsicum</a:t>
            </a:r>
            <a:r>
              <a:rPr lang="en-US" sz="3200" dirty="0"/>
              <a:t> (i.e. chili, paprika, bell pepper, </a:t>
            </a:r>
            <a:r>
              <a:rPr lang="en-US" sz="3200" dirty="0" err="1"/>
              <a:t>etc</a:t>
            </a:r>
            <a:r>
              <a:rPr lang="en-US" sz="32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7845951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5" name="Title 1"/>
          <p:cNvSpPr>
            <a:spLocks noGrp="1"/>
          </p:cNvSpPr>
          <p:nvPr>
            <p:ph type="title"/>
          </p:nvPr>
        </p:nvSpPr>
        <p:spPr>
          <a:xfrm>
            <a:off x="685800" y="857250"/>
            <a:ext cx="8686800" cy="449619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Cosine for computing similarity</a:t>
            </a:r>
          </a:p>
        </p:txBody>
      </p:sp>
      <p:sp>
        <p:nvSpPr>
          <p:cNvPr id="54278" name="TextBox 10"/>
          <p:cNvSpPr txBox="1">
            <a:spLocks noChangeArrowheads="1"/>
          </p:cNvSpPr>
          <p:nvPr/>
        </p:nvSpPr>
        <p:spPr bwMode="auto">
          <a:xfrm>
            <a:off x="304800" y="4221541"/>
            <a:ext cx="8610600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800" i="1" baseline="-25000" dirty="0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is the count for word </a:t>
            </a:r>
            <a:r>
              <a:rPr lang="en-US" sz="2800" i="1" dirty="0">
                <a:solidFill>
                  <a:srgbClr val="0000FF"/>
                </a:solidFill>
                <a:latin typeface="Calibri (Body)"/>
                <a:cs typeface="Calibri (Body)"/>
              </a:rPr>
              <a:t>v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8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r>
              <a:rPr lang="en-US" sz="2800" i="1" dirty="0" err="1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800" i="1" baseline="-25000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is the count for word </a:t>
            </a:r>
            <a:r>
              <a:rPr lang="en-US" sz="2800" i="1" dirty="0">
                <a:solidFill>
                  <a:srgbClr val="0000FF"/>
                </a:solidFill>
                <a:latin typeface="Calibri (Body)"/>
                <a:cs typeface="Calibri (Body)"/>
              </a:rPr>
              <a:t>w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in context </a:t>
            </a:r>
            <a:r>
              <a:rPr lang="en-US" sz="2800" i="1" dirty="0" err="1">
                <a:solidFill>
                  <a:srgbClr val="0000FF"/>
                </a:solidFill>
                <a:latin typeface="Calibri (Body)"/>
                <a:cs typeface="Calibri (Body)"/>
              </a:rPr>
              <a:t>i</a:t>
            </a:r>
            <a:r>
              <a:rPr lang="en-US" sz="2800" i="1" dirty="0">
                <a:solidFill>
                  <a:srgbClr val="0000FF"/>
                </a:solidFill>
                <a:latin typeface="Calibri (Body)"/>
                <a:cs typeface="Calibri (Body)"/>
              </a:rPr>
              <a:t>.</a:t>
            </a:r>
            <a:r>
              <a:rPr lang="en-US" sz="2800" dirty="0">
                <a:solidFill>
                  <a:srgbClr val="0000FF"/>
                </a:solidFill>
                <a:latin typeface="Calibri (Body)"/>
                <a:cs typeface="Calibri (Body)"/>
              </a:rPr>
              <a:t> </a:t>
            </a:r>
          </a:p>
          <a:p>
            <a:endParaRPr lang="en-US" sz="2800" dirty="0">
              <a:solidFill>
                <a:srgbClr val="0000FF"/>
              </a:solidFill>
              <a:latin typeface="Calibri (Body)"/>
              <a:cs typeface="Calibri (Body)"/>
            </a:endParaRPr>
          </a:p>
          <a:p>
            <a:r>
              <a:rPr lang="en-US" sz="2800" dirty="0">
                <a:latin typeface="Calibri (Body)"/>
                <a:cs typeface="Calibri (Body)"/>
              </a:rPr>
              <a:t>Cos(</a:t>
            </a:r>
            <a:r>
              <a:rPr lang="en-US" sz="2800" i="1" dirty="0" err="1">
                <a:latin typeface="Calibri (Body)"/>
                <a:cs typeface="Calibri (Body)"/>
              </a:rPr>
              <a:t>v,w</a:t>
            </a:r>
            <a:r>
              <a:rPr lang="en-US" sz="2800" dirty="0">
                <a:latin typeface="Calibri (Body)"/>
                <a:cs typeface="Calibri (Body)"/>
              </a:rPr>
              <a:t>) is the cosine similarity of </a:t>
            </a:r>
            <a:r>
              <a:rPr lang="en-US" sz="2800" i="1" dirty="0">
                <a:latin typeface="Calibri (Body)"/>
                <a:cs typeface="Calibri (Body)"/>
              </a:rPr>
              <a:t>v</a:t>
            </a:r>
            <a:r>
              <a:rPr lang="en-US" sz="2800" dirty="0">
                <a:latin typeface="Calibri (Body)"/>
                <a:cs typeface="Calibri (Body)"/>
              </a:rPr>
              <a:t> and </a:t>
            </a:r>
            <a:r>
              <a:rPr lang="en-US" sz="2800" i="1" dirty="0">
                <a:latin typeface="Calibri (Body)"/>
                <a:cs typeface="Calibri (Body)"/>
              </a:rPr>
              <a:t>w</a:t>
            </a:r>
            <a:endParaRPr lang="en-US" sz="3200" dirty="0">
              <a:latin typeface="Calibri (Body)"/>
              <a:cs typeface="Calibri (Body)"/>
            </a:endParaRPr>
          </a:p>
        </p:txBody>
      </p:sp>
      <p:cxnSp>
        <p:nvCxnSpPr>
          <p:cNvPr id="54280" name="Straight Arrow Connector 12"/>
          <p:cNvCxnSpPr>
            <a:cxnSpLocks noChangeShapeType="1"/>
          </p:cNvCxnSpPr>
          <p:nvPr/>
        </p:nvCxnSpPr>
        <p:spPr bwMode="auto">
          <a:xfrm>
            <a:off x="5029200" y="5405023"/>
            <a:ext cx="228600" cy="1191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1" name="Straight Arrow Connector 13"/>
          <p:cNvCxnSpPr>
            <a:cxnSpLocks noChangeShapeType="1"/>
          </p:cNvCxnSpPr>
          <p:nvPr/>
        </p:nvCxnSpPr>
        <p:spPr bwMode="auto">
          <a:xfrm>
            <a:off x="5867400" y="5405022"/>
            <a:ext cx="228600" cy="1190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3" name="Straight Arrow Connector 15"/>
          <p:cNvCxnSpPr>
            <a:cxnSpLocks noChangeShapeType="1"/>
          </p:cNvCxnSpPr>
          <p:nvPr/>
        </p:nvCxnSpPr>
        <p:spPr bwMode="auto">
          <a:xfrm>
            <a:off x="1336644" y="5402641"/>
            <a:ext cx="228600" cy="1191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cxnSp>
        <p:nvCxnSpPr>
          <p:cNvPr id="54284" name="Straight Arrow Connector 16"/>
          <p:cNvCxnSpPr>
            <a:cxnSpLocks noChangeShapeType="1"/>
          </p:cNvCxnSpPr>
          <p:nvPr/>
        </p:nvCxnSpPr>
        <p:spPr bwMode="auto">
          <a:xfrm>
            <a:off x="1055148" y="5403832"/>
            <a:ext cx="228600" cy="1191"/>
          </a:xfrm>
          <a:prstGeom prst="straightConnector1">
            <a:avLst/>
          </a:prstGeom>
          <a:noFill/>
          <a:ln w="9525">
            <a:solidFill>
              <a:schemeClr val="tx1"/>
            </a:solidFill>
            <a:miter lim="800000"/>
            <a:headEnd/>
            <a:tailEnd type="arrow" w="med" len="med"/>
          </a:ln>
        </p:spPr>
      </p:cxnSp>
      <p:sp>
        <p:nvSpPr>
          <p:cNvPr id="54285" name="TextBox 14"/>
          <p:cNvSpPr txBox="1">
            <a:spLocks noChangeArrowheads="1"/>
          </p:cNvSpPr>
          <p:nvPr/>
        </p:nvSpPr>
        <p:spPr bwMode="auto">
          <a:xfrm>
            <a:off x="7620002" y="728216"/>
            <a:ext cx="1143262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  <a:spAutoFit/>
          </a:bodyPr>
          <a:lstStyle/>
          <a:p>
            <a:r>
              <a:rPr lang="en-US" sz="2400">
                <a:solidFill>
                  <a:srgbClr val="FBFCFF"/>
                </a:solidFill>
              </a:rPr>
              <a:t>Sec. 6.3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F495F18-CCD4-9C49-8134-63FE16811E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0295" y="4803279"/>
            <a:ext cx="2397446" cy="11987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AE8DA65-28F6-6F41-A908-3E2DCE16D2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3310" y="1435903"/>
            <a:ext cx="6595708" cy="2524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17507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Cosine as a similarity metric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2209800"/>
            <a:ext cx="5334000" cy="3333750"/>
          </a:xfrm>
        </p:spPr>
        <p:txBody>
          <a:bodyPr/>
          <a:lstStyle/>
          <a:p>
            <a:r>
              <a:rPr lang="en-US" dirty="0"/>
              <a:t>-1: vectors point in opposite directions </a:t>
            </a:r>
          </a:p>
          <a:p>
            <a:r>
              <a:rPr lang="en-US" dirty="0"/>
              <a:t>+1:  vectors point in same directions</a:t>
            </a:r>
          </a:p>
          <a:p>
            <a:r>
              <a:rPr lang="en-US" dirty="0"/>
              <a:t>0: vectors are orthogonal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Frequency is non-negative, so  cosine range 0-1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304800" y="55626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41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rcRect t="16666" b="16666"/>
          <a:stretch>
            <a:fillRect/>
          </a:stretch>
        </p:blipFill>
        <p:spPr bwMode="auto">
          <a:xfrm>
            <a:off x="5600700" y="1905000"/>
            <a:ext cx="3543301" cy="2362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12881497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</p:nvPr>
        </p:nvGraphicFramePr>
        <p:xfrm>
          <a:off x="4648200" y="1066800"/>
          <a:ext cx="4419600" cy="1600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00050">
                <a:tc>
                  <a:txBody>
                    <a:bodyPr/>
                    <a:lstStyle/>
                    <a:p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large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computer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000" dirty="0"/>
                        <a:t>apricot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000" dirty="0"/>
                        <a:t>digital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050">
                <a:tc>
                  <a:txBody>
                    <a:bodyPr/>
                    <a:lstStyle/>
                    <a:p>
                      <a:r>
                        <a:rPr lang="en-US" sz="2000" dirty="0"/>
                        <a:t>information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4294967295"/>
          </p:nvPr>
        </p:nvSpPr>
        <p:spPr>
          <a:xfrm>
            <a:off x="304800" y="5562600"/>
            <a:ext cx="1981200" cy="342900"/>
          </a:xfrm>
          <a:prstGeom prst="rect">
            <a:avLst/>
          </a:prstGeom>
        </p:spPr>
        <p:txBody>
          <a:bodyPr/>
          <a:lstStyle/>
          <a:p>
            <a:fld id="{10F35DC5-7E65-8247-99AB-4E984F8A921E}" type="slidenum">
              <a:rPr lang="en-US" smtClean="0"/>
              <a:pPr/>
              <a:t>42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28600" y="2667000"/>
            <a:ext cx="8915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Which pair of words is more similar?</a:t>
            </a:r>
          </a:p>
          <a:p>
            <a:pPr>
              <a:lnSpc>
                <a:spcPct val="120000"/>
              </a:lnSpc>
            </a:pPr>
            <a:r>
              <a:rPr lang="en-US" dirty="0"/>
              <a:t>cosine(</a:t>
            </a:r>
            <a:r>
              <a:rPr lang="en-US" dirty="0" err="1"/>
              <a:t>apricot,information</a:t>
            </a:r>
            <a:r>
              <a:rPr lang="en-US" dirty="0"/>
              <a:t>) = 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cosine(</a:t>
            </a:r>
            <a:r>
              <a:rPr lang="en-US" dirty="0" err="1"/>
              <a:t>digital,information</a:t>
            </a:r>
            <a:r>
              <a:rPr lang="en-US" dirty="0"/>
              <a:t>) =</a:t>
            </a:r>
          </a:p>
          <a:p>
            <a:pPr>
              <a:lnSpc>
                <a:spcPct val="120000"/>
              </a:lnSpc>
            </a:pPr>
            <a:endParaRPr lang="en-US" dirty="0"/>
          </a:p>
          <a:p>
            <a:pPr>
              <a:lnSpc>
                <a:spcPct val="120000"/>
              </a:lnSpc>
            </a:pPr>
            <a:r>
              <a:rPr lang="en-US" dirty="0"/>
              <a:t>cosine(</a:t>
            </a:r>
            <a:r>
              <a:rPr lang="en-US" dirty="0" err="1"/>
              <a:t>apricot,digital</a:t>
            </a:r>
            <a:r>
              <a:rPr lang="en-US" dirty="0"/>
              <a:t>) =</a:t>
            </a:r>
          </a:p>
          <a:p>
            <a:endParaRPr lang="en-US" dirty="0"/>
          </a:p>
        </p:txBody>
      </p:sp>
      <p:graphicFrame>
        <p:nvGraphicFramePr>
          <p:cNvPr id="10" name="Content Placeholder 3"/>
          <p:cNvGraphicFramePr>
            <a:graphicFrameLocks noChangeAspect="1"/>
          </p:cNvGraphicFramePr>
          <p:nvPr/>
        </p:nvGraphicFramePr>
        <p:xfrm>
          <a:off x="304801" y="1828801"/>
          <a:ext cx="4169255" cy="960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88" name="Equation" r:id="rId3" imgW="2921000" imgH="673100" progId="Equation.3">
                  <p:embed/>
                </p:oleObj>
              </mc:Choice>
              <mc:Fallback>
                <p:oleObj name="Equation" r:id="rId3" imgW="2921000" imgH="673100" progId="Equation.3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4801" y="1828801"/>
                        <a:ext cx="4169255" cy="960437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4495801" y="3196676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89" name="Equation" r:id="rId5" imgW="622300" imgH="215900" progId="Equation.3">
                  <p:embed/>
                </p:oleObj>
              </mc:Choice>
              <mc:Fallback>
                <p:oleObj name="Equation" r:id="rId5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95801" y="3196676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/>
          <p:cNvGraphicFramePr>
            <a:graphicFrameLocks noChangeAspect="1"/>
          </p:cNvGraphicFramePr>
          <p:nvPr/>
        </p:nvGraphicFramePr>
        <p:xfrm>
          <a:off x="3515012" y="5195376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0" name="Equation" r:id="rId7" imgW="622300" imgH="215900" progId="Equation.3">
                  <p:embed/>
                </p:oleObj>
              </mc:Choice>
              <mc:Fallback>
                <p:oleObj name="Equation" r:id="rId7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15012" y="5195376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/>
          <p:cNvGraphicFramePr>
            <a:graphicFrameLocks noChangeAspect="1"/>
          </p:cNvGraphicFramePr>
          <p:nvPr/>
        </p:nvGraphicFramePr>
        <p:xfrm>
          <a:off x="5410200" y="4069356"/>
          <a:ext cx="1060854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1" name="Equation" r:id="rId8" imgW="673100" imgH="215900" progId="Equation.3">
                  <p:embed/>
                </p:oleObj>
              </mc:Choice>
              <mc:Fallback>
                <p:oleObj name="Equation" r:id="rId8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410200" y="4069356"/>
                        <a:ext cx="1060854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/>
          <p:cNvGraphicFramePr>
            <a:graphicFrameLocks noChangeAspect="1"/>
          </p:cNvGraphicFramePr>
          <p:nvPr/>
        </p:nvGraphicFramePr>
        <p:xfrm>
          <a:off x="5486400" y="3196676"/>
          <a:ext cx="1060854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2" name="Equation" r:id="rId10" imgW="673100" imgH="215900" progId="Equation.3">
                  <p:embed/>
                </p:oleObj>
              </mc:Choice>
              <mc:Fallback>
                <p:oleObj name="Equation" r:id="rId10" imgW="6731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486400" y="3196676"/>
                        <a:ext cx="1060854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/>
          <p:cNvGraphicFramePr>
            <a:graphicFrameLocks noChangeAspect="1"/>
          </p:cNvGraphicFramePr>
          <p:nvPr/>
        </p:nvGraphicFramePr>
        <p:xfrm>
          <a:off x="4572001" y="5214494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3" name="Equation" r:id="rId11" imgW="622300" imgH="215900" progId="Equation.3">
                  <p:embed/>
                </p:oleObj>
              </mc:Choice>
              <mc:Fallback>
                <p:oleObj name="Equation" r:id="rId11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572001" y="5214494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/>
          <p:cNvGraphicFramePr>
            <a:graphicFrameLocks noChangeAspect="1"/>
          </p:cNvGraphicFramePr>
          <p:nvPr/>
        </p:nvGraphicFramePr>
        <p:xfrm>
          <a:off x="4353212" y="4069356"/>
          <a:ext cx="980789" cy="3402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4" name="Equation" r:id="rId13" imgW="622300" imgH="215900" progId="Equation.3">
                  <p:embed/>
                </p:oleObj>
              </mc:Choice>
              <mc:Fallback>
                <p:oleObj name="Equation" r:id="rId13" imgW="622300" imgH="2159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353212" y="4069356"/>
                        <a:ext cx="980789" cy="3402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/>
          <p:cNvGraphicFramePr>
            <a:graphicFrameLocks noChangeAspect="1"/>
          </p:cNvGraphicFramePr>
          <p:nvPr/>
        </p:nvGraphicFramePr>
        <p:xfrm>
          <a:off x="4800600" y="2861120"/>
          <a:ext cx="1418544" cy="61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5" name="Equation" r:id="rId14" imgW="901700" imgH="393700" progId="Equation.3">
                  <p:embed/>
                </p:oleObj>
              </mc:Choice>
              <mc:Fallback>
                <p:oleObj name="Equation" r:id="rId14" imgW="9017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800600" y="2861120"/>
                        <a:ext cx="1418544" cy="61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/>
          <p:cNvGraphicFramePr>
            <a:graphicFrameLocks noChangeAspect="1"/>
          </p:cNvGraphicFramePr>
          <p:nvPr/>
        </p:nvGraphicFramePr>
        <p:xfrm>
          <a:off x="4648200" y="3733800"/>
          <a:ext cx="1458316" cy="61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6" name="Equation" r:id="rId16" imgW="927100" imgH="393700" progId="Equation.3">
                  <p:embed/>
                </p:oleObj>
              </mc:Choice>
              <mc:Fallback>
                <p:oleObj name="Equation" r:id="rId16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4648200" y="3733800"/>
                        <a:ext cx="1458316" cy="61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Object 20"/>
          <p:cNvGraphicFramePr>
            <a:graphicFrameLocks noChangeAspect="1"/>
          </p:cNvGraphicFramePr>
          <p:nvPr/>
        </p:nvGraphicFramePr>
        <p:xfrm>
          <a:off x="3886200" y="4800600"/>
          <a:ext cx="1458316" cy="6186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7" name="Equation" r:id="rId18" imgW="927100" imgH="393700" progId="Equation.3">
                  <p:embed/>
                </p:oleObj>
              </mc:Choice>
              <mc:Fallback>
                <p:oleObj name="Equation" r:id="rId18" imgW="927100" imgH="3937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886200" y="4800600"/>
                        <a:ext cx="1458316" cy="6186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Object 21"/>
          <p:cNvGraphicFramePr>
            <a:graphicFrameLocks noChangeAspect="1"/>
          </p:cNvGraphicFramePr>
          <p:nvPr/>
        </p:nvGraphicFramePr>
        <p:xfrm>
          <a:off x="6858001" y="2920740"/>
          <a:ext cx="1220787" cy="660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8" name="Equation" r:id="rId20" imgW="774700" imgH="419100" progId="Equation.3">
                  <p:embed/>
                </p:oleObj>
              </mc:Choice>
              <mc:Fallback>
                <p:oleObj name="Equation" r:id="rId20" imgW="7747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858001" y="2920740"/>
                        <a:ext cx="1220787" cy="6606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3" name="Object 22"/>
          <p:cNvGraphicFramePr>
            <a:graphicFrameLocks noChangeAspect="1"/>
          </p:cNvGraphicFramePr>
          <p:nvPr/>
        </p:nvGraphicFramePr>
        <p:xfrm>
          <a:off x="6629400" y="3810001"/>
          <a:ext cx="1500298" cy="66066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399" name="Equation" r:id="rId22" imgW="952500" imgH="419100" progId="Equation.3">
                  <p:embed/>
                </p:oleObj>
              </mc:Choice>
              <mc:Fallback>
                <p:oleObj name="Equation" r:id="rId22" imgW="952500" imgH="419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629400" y="3810001"/>
                        <a:ext cx="1500298" cy="66066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/>
          <p:cNvGraphicFramePr>
            <a:graphicFrameLocks noChangeAspect="1"/>
          </p:cNvGraphicFramePr>
          <p:nvPr/>
        </p:nvGraphicFramePr>
        <p:xfrm>
          <a:off x="6096000" y="4953000"/>
          <a:ext cx="380046" cy="2596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400" name="Equation" r:id="rId24" imgW="241300" imgH="165100" progId="Equation.3">
                  <p:embed/>
                </p:oleObj>
              </mc:Choice>
              <mc:Fallback>
                <p:oleObj name="Equation" r:id="rId24" imgW="241300" imgH="165100" progId="Equation.3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096000" y="4953000"/>
                        <a:ext cx="380046" cy="2596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22780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0C1098-6E16-1E45-BAEF-458E5DA5FF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Visualizing cosines </a:t>
            </a:r>
            <a:br>
              <a:rPr lang="en-US" dirty="0"/>
            </a:br>
            <a:r>
              <a:rPr lang="en-US" dirty="0"/>
              <a:t>(well, angles)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0D0F5D-49EF-864D-B2EF-D35EDB6298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599" y="2209800"/>
            <a:ext cx="7242863" cy="4232275"/>
          </a:xfrm>
        </p:spPr>
      </p:pic>
    </p:spTree>
    <p:extLst>
      <p:ext uri="{BB962C8B-B14F-4D97-AF65-F5344CB8AC3E}">
        <p14:creationId xmlns:p14="http://schemas.microsoft.com/office/powerpoint/2010/main" val="3567126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A83C39-A3FB-7848-82D3-74D9643E8F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 But raw frequency is a bad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A7AC3A-0656-4741-9877-4E979E583B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/>
              <a:t>Frequency is clearly useful; if </a:t>
            </a:r>
            <a:r>
              <a:rPr lang="en-US" sz="2800" i="1" dirty="0"/>
              <a:t>sugar</a:t>
            </a:r>
            <a:r>
              <a:rPr lang="en-US" sz="2800" dirty="0"/>
              <a:t> appears a lot near </a:t>
            </a:r>
            <a:r>
              <a:rPr lang="en-US" sz="2800" i="1" dirty="0"/>
              <a:t>apricot</a:t>
            </a:r>
            <a:r>
              <a:rPr lang="en-US" sz="2800" dirty="0"/>
              <a:t>, that's useful information.</a:t>
            </a:r>
          </a:p>
          <a:p>
            <a:pPr marL="0" indent="0">
              <a:buNone/>
            </a:pPr>
            <a:r>
              <a:rPr lang="en-US" sz="2800" dirty="0"/>
              <a:t>But overly frequent words like </a:t>
            </a:r>
            <a:r>
              <a:rPr lang="en-US" sz="2800" i="1" dirty="0"/>
              <a:t>the</a:t>
            </a:r>
            <a:r>
              <a:rPr lang="en-US" sz="2800" dirty="0"/>
              <a:t>, </a:t>
            </a:r>
            <a:r>
              <a:rPr lang="en-US" sz="2800" i="1" dirty="0"/>
              <a:t>it,</a:t>
            </a:r>
            <a:r>
              <a:rPr lang="en-US" sz="2800" dirty="0"/>
              <a:t> or </a:t>
            </a:r>
            <a:r>
              <a:rPr lang="en-US" sz="2800" i="1" dirty="0"/>
              <a:t>they</a:t>
            </a:r>
            <a:r>
              <a:rPr lang="en-US" sz="2800" dirty="0"/>
              <a:t> are not very informative about the context</a:t>
            </a:r>
          </a:p>
          <a:p>
            <a:pPr marL="0" indent="0">
              <a:buNone/>
            </a:pPr>
            <a:r>
              <a:rPr lang="en-US" sz="2800" dirty="0"/>
              <a:t>Need a function that resolves this frequency paradox!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252346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8DA2-DBE7-5A40-A49E-7B1B1888D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781177"/>
          </a:xfrm>
        </p:spPr>
        <p:txBody>
          <a:bodyPr/>
          <a:lstStyle/>
          <a:p>
            <a:r>
              <a:rPr lang="en-US" dirty="0" err="1"/>
              <a:t>tf-idf</a:t>
            </a:r>
            <a:r>
              <a:rPr lang="en-US" dirty="0"/>
              <a:t>: combine two 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5147B1-128E-E448-9977-833E13470A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768" y="1142164"/>
            <a:ext cx="8308632" cy="4726930"/>
          </a:xfrm>
        </p:spPr>
        <p:txBody>
          <a:bodyPr>
            <a:normAutofit/>
          </a:bodyPr>
          <a:lstStyle/>
          <a:p>
            <a:r>
              <a:rPr lang="en-US" sz="2400" b="1" dirty="0" err="1"/>
              <a:t>tf</a:t>
            </a:r>
            <a:r>
              <a:rPr lang="en-US" sz="2400" b="1" dirty="0"/>
              <a:t>: term frequency</a:t>
            </a:r>
            <a:r>
              <a:rPr lang="en-US" sz="2400" dirty="0"/>
              <a:t>. frequency count (usually log-transformed):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b="1" dirty="0" err="1"/>
              <a:t>Idf</a:t>
            </a:r>
            <a:r>
              <a:rPr lang="en-US" sz="2400" b="1" dirty="0"/>
              <a:t>: inverse document frequency: </a:t>
            </a:r>
            <a:r>
              <a:rPr lang="en-US" sz="2400" b="1" dirty="0" err="1"/>
              <a:t>tf</a:t>
            </a:r>
            <a:r>
              <a:rPr lang="en-US" sz="2400" b="1" dirty="0"/>
              <a:t>-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E82C7C5-816F-394B-BF1D-93480012B9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2895600"/>
            <a:ext cx="2800350" cy="129478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BC2382A-3C9B-6849-BAA4-89D7C68CFA83}"/>
              </a:ext>
            </a:extLst>
          </p:cNvPr>
          <p:cNvSpPr txBox="1"/>
          <p:nvPr/>
        </p:nvSpPr>
        <p:spPr>
          <a:xfrm>
            <a:off x="5791200" y="2895600"/>
            <a:ext cx="2777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Total # of  docs in collection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5A3EB6-B508-0846-9384-BD0BB5456EBD}"/>
              </a:ext>
            </a:extLst>
          </p:cNvPr>
          <p:cNvSpPr txBox="1"/>
          <p:nvPr/>
        </p:nvSpPr>
        <p:spPr>
          <a:xfrm>
            <a:off x="5653197" y="4437180"/>
            <a:ext cx="2713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# of  docs that have word </a:t>
            </a:r>
            <a:r>
              <a:rPr lang="en-US" dirty="0" err="1"/>
              <a:t>i</a:t>
            </a:r>
            <a:endParaRPr lang="en-US" dirty="0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423397A6-9D76-F14A-BE2C-C759DF61ED2C}"/>
              </a:ext>
            </a:extLst>
          </p:cNvPr>
          <p:cNvSpPr/>
          <p:nvPr/>
        </p:nvSpPr>
        <p:spPr>
          <a:xfrm>
            <a:off x="4960307" y="3068877"/>
            <a:ext cx="864296" cy="388307"/>
          </a:xfrm>
          <a:custGeom>
            <a:avLst/>
            <a:gdLst>
              <a:gd name="connsiteX0" fmla="*/ 864296 w 864296"/>
              <a:gd name="connsiteY0" fmla="*/ 0 h 388307"/>
              <a:gd name="connsiteX1" fmla="*/ 363255 w 864296"/>
              <a:gd name="connsiteY1" fmla="*/ 187890 h 388307"/>
              <a:gd name="connsiteX2" fmla="*/ 0 w 864296"/>
              <a:gd name="connsiteY2" fmla="*/ 388307 h 388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4296" h="388307">
                <a:moveTo>
                  <a:pt x="864296" y="0"/>
                </a:moveTo>
                <a:cubicBezTo>
                  <a:pt x="685800" y="61586"/>
                  <a:pt x="507304" y="123172"/>
                  <a:pt x="363255" y="187890"/>
                </a:cubicBezTo>
                <a:cubicBezTo>
                  <a:pt x="219206" y="252608"/>
                  <a:pt x="109603" y="320457"/>
                  <a:pt x="0" y="388307"/>
                </a:cubicBezTo>
              </a:path>
            </a:pathLst>
          </a:custGeom>
          <a:noFill/>
          <a:ln w="34925"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1F4FFB37-2E57-2A45-973F-10F199A5A1D5}"/>
              </a:ext>
            </a:extLst>
          </p:cNvPr>
          <p:cNvSpPr/>
          <p:nvPr/>
        </p:nvSpPr>
        <p:spPr>
          <a:xfrm flipV="1">
            <a:off x="4876800" y="4114800"/>
            <a:ext cx="776397" cy="457200"/>
          </a:xfrm>
          <a:custGeom>
            <a:avLst/>
            <a:gdLst>
              <a:gd name="connsiteX0" fmla="*/ 864296 w 864296"/>
              <a:gd name="connsiteY0" fmla="*/ 0 h 388307"/>
              <a:gd name="connsiteX1" fmla="*/ 363255 w 864296"/>
              <a:gd name="connsiteY1" fmla="*/ 187890 h 388307"/>
              <a:gd name="connsiteX2" fmla="*/ 0 w 864296"/>
              <a:gd name="connsiteY2" fmla="*/ 388307 h 388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64296" h="388307">
                <a:moveTo>
                  <a:pt x="864296" y="0"/>
                </a:moveTo>
                <a:cubicBezTo>
                  <a:pt x="685800" y="61586"/>
                  <a:pt x="507304" y="123172"/>
                  <a:pt x="363255" y="187890"/>
                </a:cubicBezTo>
                <a:cubicBezTo>
                  <a:pt x="219206" y="252608"/>
                  <a:pt x="109603" y="320457"/>
                  <a:pt x="0" y="388307"/>
                </a:cubicBezTo>
              </a:path>
            </a:pathLst>
          </a:custGeom>
          <a:noFill/>
          <a:ln w="34925">
            <a:tailEnd type="triangle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AF68A65-07F6-9842-8CA4-96AE954ED51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6161" y="5921751"/>
            <a:ext cx="2711573" cy="52725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36229F8-9A5B-FD4C-A22D-C3B6720AC912}"/>
              </a:ext>
            </a:extLst>
          </p:cNvPr>
          <p:cNvSpPr txBox="1"/>
          <p:nvPr/>
        </p:nvSpPr>
        <p:spPr>
          <a:xfrm>
            <a:off x="822959" y="5128892"/>
            <a:ext cx="55783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tf-idf</a:t>
            </a:r>
            <a:r>
              <a:rPr lang="en-US" sz="2800" dirty="0"/>
              <a:t> value for word t in document d: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DD5F20-0050-234C-8683-5819C1CF644B}"/>
              </a:ext>
            </a:extLst>
          </p:cNvPr>
          <p:cNvSpPr txBox="1"/>
          <p:nvPr/>
        </p:nvSpPr>
        <p:spPr>
          <a:xfrm>
            <a:off x="475254" y="4413704"/>
            <a:ext cx="4325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</a:rPr>
              <a:t>Words like "the" or "good" have very low </a:t>
            </a:r>
            <a:r>
              <a:rPr lang="en-US" dirty="0" err="1">
                <a:solidFill>
                  <a:srgbClr val="0000FF"/>
                </a:solidFill>
              </a:rPr>
              <a:t>idf</a:t>
            </a:r>
            <a:endParaRPr lang="en-US" dirty="0">
              <a:solidFill>
                <a:srgbClr val="0000FF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1C1F521-4D37-354E-9A43-04CAB057C2D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375" y="1708551"/>
            <a:ext cx="5340603" cy="864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262259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9248B-1848-9F49-9FC0-B9CD13B27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Summary: </a:t>
            </a:r>
            <a:r>
              <a:rPr lang="en-US" dirty="0" err="1"/>
              <a:t>tf-idf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5638B3-8744-0347-A4D7-CD726FB6EC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Compare two words using </a:t>
            </a:r>
            <a:r>
              <a:rPr lang="en-US" sz="3200" dirty="0" err="1"/>
              <a:t>tf-idf</a:t>
            </a:r>
            <a:r>
              <a:rPr lang="en-US" sz="3200" dirty="0"/>
              <a:t> cosine to see if they are similar</a:t>
            </a:r>
          </a:p>
          <a:p>
            <a:r>
              <a:rPr lang="en-US" sz="3200" dirty="0"/>
              <a:t>Compare two documents</a:t>
            </a:r>
          </a:p>
          <a:p>
            <a:pPr lvl="1"/>
            <a:r>
              <a:rPr lang="en-US" sz="2800" dirty="0"/>
              <a:t>Take the centroid of vectors of all the words in the document</a:t>
            </a:r>
          </a:p>
          <a:p>
            <a:pPr lvl="1"/>
            <a:r>
              <a:rPr lang="en-US" sz="2800" dirty="0"/>
              <a:t>Centroid document vector is: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917FDC8-7FBA-7B4C-8459-A4FF8D6FDB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876800"/>
            <a:ext cx="5064125" cy="14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55138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286605"/>
            <a:ext cx="7543800" cy="1008796"/>
          </a:xfrm>
        </p:spPr>
        <p:txBody>
          <a:bodyPr/>
          <a:lstStyle/>
          <a:p>
            <a:r>
              <a:rPr lang="en-US" dirty="0"/>
              <a:t>An alternative to </a:t>
            </a:r>
            <a:r>
              <a:rPr lang="en-US" dirty="0" err="1"/>
              <a:t>tf-idf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859866"/>
          </a:xfrm>
        </p:spPr>
        <p:txBody>
          <a:bodyPr>
            <a:noAutofit/>
          </a:bodyPr>
          <a:lstStyle/>
          <a:p>
            <a:r>
              <a:rPr lang="en-US" sz="3000" dirty="0"/>
              <a:t>Ask whether a context word is </a:t>
            </a:r>
            <a:r>
              <a:rPr lang="en-US" sz="3000" b="1" dirty="0"/>
              <a:t>particularly informative </a:t>
            </a:r>
            <a:r>
              <a:rPr lang="en-US" sz="3000" dirty="0"/>
              <a:t>about the target word.</a:t>
            </a:r>
          </a:p>
          <a:p>
            <a:pPr lvl="1"/>
            <a:r>
              <a:rPr lang="en-US" sz="3000" dirty="0">
                <a:solidFill>
                  <a:srgbClr val="0000FF"/>
                </a:solidFill>
              </a:rPr>
              <a:t>Positive </a:t>
            </a:r>
            <a:r>
              <a:rPr lang="en-US" sz="3000" dirty="0" err="1">
                <a:solidFill>
                  <a:srgbClr val="0000FF"/>
                </a:solidFill>
              </a:rPr>
              <a:t>Pointwise</a:t>
            </a:r>
            <a:r>
              <a:rPr lang="en-US" sz="3000" dirty="0">
                <a:solidFill>
                  <a:srgbClr val="0000FF"/>
                </a:solidFill>
              </a:rPr>
              <a:t> Mutual Information (PPMI)</a:t>
            </a:r>
            <a:endParaRPr lang="en-US" sz="3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53749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838200" y="304800"/>
            <a:ext cx="7467600" cy="914400"/>
          </a:xfrm>
        </p:spPr>
        <p:txBody>
          <a:bodyPr/>
          <a:lstStyle/>
          <a:p>
            <a:r>
              <a:rPr lang="en-US" dirty="0" err="1"/>
              <a:t>Pointwise</a:t>
            </a:r>
            <a:r>
              <a:rPr lang="en-US" dirty="0"/>
              <a:t> Mutual Information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609600" y="1981200"/>
                <a:ext cx="7924800" cy="4724400"/>
              </a:xfrm>
            </p:spPr>
            <p:txBody>
              <a:bodyPr/>
              <a:lstStyle/>
              <a:p>
                <a:pPr marL="0" indent="0">
                  <a:buNone/>
                </a:pPr>
                <a:r>
                  <a:rPr lang="en-US" sz="2800" b="1" dirty="0"/>
                  <a:t>Pointwise mutual information</a:t>
                </a:r>
                <a:r>
                  <a:rPr lang="en-US" sz="2800" dirty="0"/>
                  <a:t>: </a:t>
                </a:r>
              </a:p>
              <a:p>
                <a:pPr marL="457200" lvl="1" indent="0">
                  <a:buNone/>
                </a:pPr>
                <a:r>
                  <a:rPr lang="en-US" sz="2000" dirty="0"/>
                  <a:t>Do events x and y co-occur more than if they were independent?</a:t>
                </a:r>
              </a:p>
              <a:p>
                <a:pPr lvl="1"/>
                <a:endParaRPr lang="en-US" sz="1100" dirty="0"/>
              </a:p>
              <a:p>
                <a:endParaRPr lang="en-US" b="1" dirty="0"/>
              </a:p>
              <a:p>
                <a:pPr marL="0" lvl="1" indent="0">
                  <a:buClr>
                    <a:srgbClr val="CC0000"/>
                  </a:buClr>
                  <a:buNone/>
                </a:pPr>
                <a:endParaRPr lang="en-US" sz="2800" b="1" dirty="0"/>
              </a:p>
              <a:p>
                <a:pPr marL="0" lvl="1" indent="0">
                  <a:buClr>
                    <a:srgbClr val="CC0000"/>
                  </a:buClr>
                  <a:buNone/>
                </a:pPr>
                <a:r>
                  <a:rPr lang="en-US" sz="2800" b="1" dirty="0"/>
                  <a:t>PMI between two words</a:t>
                </a:r>
                <a:r>
                  <a:rPr lang="en-US" sz="2800" dirty="0"/>
                  <a:t>:  </a:t>
                </a:r>
                <a:r>
                  <a:rPr lang="en-US" dirty="0">
                    <a:solidFill>
                      <a:schemeClr val="bg1">
                        <a:lumMod val="65000"/>
                      </a:schemeClr>
                    </a:solidFill>
                  </a:rPr>
                  <a:t>(Church &amp; Hanks 1989)</a:t>
                </a:r>
                <a:endParaRPr lang="en-US" sz="2000" dirty="0"/>
              </a:p>
              <a:p>
                <a:pPr marL="457200" lvl="1" indent="0">
                  <a:buNone/>
                </a:pPr>
                <a:r>
                  <a:rPr lang="en-US" sz="2000" dirty="0"/>
                  <a:t> Do words x and y co-occur more than if they were independent? </a:t>
                </a:r>
              </a:p>
              <a:p>
                <a:pPr>
                  <a:buFont typeface="Wingdings" pitchFamily="-65" charset="2"/>
                  <a:buNone/>
                </a:pPr>
                <a:endParaRPr lang="en-US" dirty="0">
                  <a:latin typeface="Cambria Math" charset="0"/>
                </a:endParaRPr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>
                          <a:latin typeface="Cambria Math" charset="0"/>
                        </a:rPr>
                        <m:t>PMI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i="1">
                          <a:latin typeface="Cambria Math" charset="0"/>
                        </a:rPr>
                        <m:t>=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nor/>
                            </m:rPr>
                            <a:rPr lang="en-US">
                              <a:latin typeface="Cambria Math" charset="0"/>
                            </a:rPr>
                            <m:t>log</m:t>
                          </m:r>
                        </m:e>
                        <m:sub>
                          <m:r>
                            <a:rPr lang="en-US" i="1">
                              <a:latin typeface="Cambria Math" charset="0"/>
                            </a:rPr>
                            <m:t>2</m:t>
                          </m:r>
                        </m:sub>
                      </m:sSub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num>
                        <m:den>
                          <m:r>
                            <a:rPr lang="en-US" i="1">
                              <a:latin typeface="Cambria Math" charset="0"/>
                            </a:rPr>
                            <m:t>𝑃</m:t>
                          </m:r>
                          <m:d>
                            <m:d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 charset="0"/>
                                    </a:rPr>
                                    <m:t>𝑤𝑜𝑟𝑑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</m:d>
                          <m:r>
                            <a:rPr lang="en-US" i="1">
                              <a:latin typeface="Cambria Math" charset="0"/>
                            </a:rPr>
                            <m:t>𝑃</m:t>
                          </m:r>
                          <m:r>
                            <a:rPr lang="en-US" i="1">
                              <a:latin typeface="Cambria Math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  <m:r>
                            <a:rPr lang="en-US" i="1">
                              <a:latin typeface="Cambria Math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>
                  <a:buFont typeface="Wingdings" pitchFamily="-65" charset="2"/>
                  <a:buNone/>
                </a:pPr>
                <a:endParaRPr lang="en-US" sz="1600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609600" y="1981200"/>
                <a:ext cx="7924800" cy="4724400"/>
              </a:xfrm>
              <a:blipFill>
                <a:blip r:embed="rId4"/>
                <a:stretch>
                  <a:fillRect l="-2885" t="-24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7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7227148"/>
              </p:ext>
            </p:extLst>
          </p:nvPr>
        </p:nvGraphicFramePr>
        <p:xfrm>
          <a:off x="2971800" y="2971800"/>
          <a:ext cx="3017838" cy="6360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7" name="Equation" r:id="rId5" imgW="1689100" imgH="355600" progId="Equation.3">
                  <p:embed/>
                </p:oleObj>
              </mc:Choice>
              <mc:Fallback>
                <p:oleObj name="Equation" r:id="rId5" imgW="1689100" imgH="355600" progId="Equation.3">
                  <p:embed/>
                  <p:pic>
                    <p:nvPicPr>
                      <p:cNvPr id="7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2971800"/>
                        <a:ext cx="3017838" cy="636084"/>
                      </a:xfrm>
                      <a:prstGeom prst="rect">
                        <a:avLst/>
                      </a:prstGeom>
                      <a:noFill/>
                      <a:effectLst/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9902240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2450" name="Rectangle 2"/>
          <p:cNvSpPr>
            <a:spLocks noGrp="1" noChangeArrowheads="1"/>
          </p:cNvSpPr>
          <p:nvPr>
            <p:ph type="title"/>
          </p:nvPr>
        </p:nvSpPr>
        <p:spPr>
          <a:xfrm>
            <a:off x="603903" y="685800"/>
            <a:ext cx="8235297" cy="742950"/>
          </a:xfrm>
        </p:spPr>
        <p:txBody>
          <a:bodyPr>
            <a:normAutofit fontScale="90000"/>
          </a:bodyPr>
          <a:lstStyle/>
          <a:p>
            <a:r>
              <a:rPr lang="en-US" sz="4400" dirty="0"/>
              <a:t>Positive </a:t>
            </a:r>
            <a:r>
              <a:rPr lang="en-US" sz="4400" dirty="0" err="1"/>
              <a:t>Pointwise</a:t>
            </a:r>
            <a:r>
              <a:rPr lang="en-US" sz="4400" dirty="0"/>
              <a:t> Mutual Information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512451" name="Rectangle 3"/>
              <p:cNvSpPr>
                <a:spLocks noGrp="1" noChangeArrowheads="1"/>
              </p:cNvSpPr>
              <p:nvPr>
                <p:ph sz="quarter" idx="1"/>
              </p:nvPr>
            </p:nvSpPr>
            <p:spPr>
              <a:xfrm>
                <a:off x="304800" y="1524000"/>
                <a:ext cx="8991600" cy="5105400"/>
              </a:xfrm>
            </p:spPr>
            <p:txBody>
              <a:bodyPr>
                <a:noAutofit/>
              </a:bodyPr>
              <a:lstStyle/>
              <a:p>
                <a:pPr marL="342900" lvl="1" indent="-342900">
                  <a:buClr>
                    <a:srgbClr val="CC0000"/>
                  </a:buClr>
                </a:pPr>
                <a:r>
                  <a:rPr lang="en-US" sz="2800" dirty="0"/>
                  <a:t>PMI ranges from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</a:rPr>
                      <m:t>−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∞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  </m:t>
                    </m:r>
                    <m:r>
                      <m:rPr>
                        <m:nor/>
                      </m:rPr>
                      <a:rPr lang="en-US" sz="2800"/>
                      <m:t>to</m:t>
                    </m:r>
                    <m:r>
                      <a:rPr lang="en-US" sz="2800" i="1">
                        <a:latin typeface="Cambria Math" charset="0"/>
                      </a:rPr>
                      <m:t> 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+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∞</m:t>
                    </m:r>
                  </m:oMath>
                </a14:m>
                <a:endParaRPr lang="en-US" sz="2800" dirty="0"/>
              </a:p>
              <a:p>
                <a:pPr marL="342900" lvl="1" indent="-342900">
                  <a:buClr>
                    <a:srgbClr val="CC0000"/>
                  </a:buClr>
                </a:pPr>
                <a:r>
                  <a:rPr lang="en-US" sz="2800" dirty="0"/>
                  <a:t>But the negative values are problematic</a:t>
                </a:r>
              </a:p>
              <a:p>
                <a:pPr marL="685800" lvl="2" indent="-342900"/>
                <a:r>
                  <a:rPr lang="en-US" sz="2800" dirty="0"/>
                  <a:t>Things are co-occurring </a:t>
                </a:r>
                <a:r>
                  <a:rPr lang="en-US" sz="2800" b="1" dirty="0"/>
                  <a:t>less than </a:t>
                </a:r>
                <a:r>
                  <a:rPr lang="en-US" sz="2800" dirty="0"/>
                  <a:t>we expect by chance</a:t>
                </a:r>
              </a:p>
              <a:p>
                <a:pPr marL="685800" lvl="2" indent="-342900"/>
                <a:r>
                  <a:rPr lang="en-US" sz="2800" dirty="0"/>
                  <a:t>Unreliable without enormous corpora</a:t>
                </a:r>
              </a:p>
              <a:p>
                <a:pPr marL="1028700" lvl="3" indent="-342900"/>
                <a:r>
                  <a:rPr lang="en-US" sz="2400" dirty="0"/>
                  <a:t>Imagine w1 and w2 whose probability is each 10</a:t>
                </a:r>
                <a:r>
                  <a:rPr lang="en-US" sz="2400" baseline="30000" dirty="0"/>
                  <a:t>-6</a:t>
                </a:r>
                <a:endParaRPr lang="en-US" sz="2400" dirty="0"/>
              </a:p>
              <a:p>
                <a:pPr marL="1028700" lvl="3" indent="-342900"/>
                <a:r>
                  <a:rPr lang="en-US" sz="2400" dirty="0"/>
                  <a:t>Hard to be sure p(w1,w2) is significantly different than 10</a:t>
                </a:r>
                <a:r>
                  <a:rPr lang="en-US" sz="2400" baseline="30000" dirty="0"/>
                  <a:t>-12</a:t>
                </a:r>
                <a:r>
                  <a:rPr lang="en-US" sz="2400" dirty="0"/>
                  <a:t> </a:t>
                </a:r>
              </a:p>
              <a:p>
                <a:pPr marL="685800" lvl="2" indent="-342900"/>
                <a:r>
                  <a:rPr lang="en-US" sz="2800" dirty="0"/>
                  <a:t>Plus it’s not clear people are good at “</a:t>
                </a:r>
                <a:r>
                  <a:rPr lang="en-US" sz="2800" dirty="0" err="1"/>
                  <a:t>unrelatedness</a:t>
                </a:r>
                <a:r>
                  <a:rPr lang="en-US" sz="2800" dirty="0"/>
                  <a:t>”</a:t>
                </a:r>
              </a:p>
              <a:p>
                <a:pPr marL="342900" lvl="1" indent="-342900"/>
                <a:r>
                  <a:rPr lang="en-US" sz="2800" dirty="0"/>
                  <a:t>So we just replace negative PMI values by 0</a:t>
                </a:r>
              </a:p>
              <a:p>
                <a:pPr marL="342900" lvl="1" indent="-342900"/>
                <a:r>
                  <a:rPr lang="en-US" sz="2800" dirty="0"/>
                  <a:t>Positive PMI (PPMI) between word1 and word2:</a:t>
                </a:r>
                <a:endParaRPr lang="en-US" sz="2400" dirty="0"/>
              </a:p>
              <a:p>
                <a:pPr>
                  <a:buFont typeface="Wingdings" pitchFamily="-65" charset="2"/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nor/>
                        </m:rPr>
                        <a:rPr lang="en-US" sz="2400">
                          <a:latin typeface="Cambria Math" charset="0"/>
                        </a:rPr>
                        <m:t>PPMI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1</m:t>
                              </m:r>
                            </m:sub>
                          </m:sSub>
                          <m:r>
                            <a:rPr lang="en-US" sz="2400" i="1">
                              <a:latin typeface="Cambria Math" charset="0"/>
                            </a:rPr>
                            <m:t>, </m:t>
                          </m:r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charset="0"/>
                                </a:rPr>
                                <m:t>𝑤𝑜𝑟𝑑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charset="0"/>
                                </a:rPr>
                                <m:t>2</m:t>
                              </m:r>
                            </m:sub>
                          </m:sSub>
                        </m:e>
                      </m:d>
                      <m:r>
                        <a:rPr lang="en-US" sz="2400" i="1">
                          <a:latin typeface="Cambria Math" charset="0"/>
                        </a:rPr>
                        <m:t>=</m:t>
                      </m:r>
                      <m:func>
                        <m:func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400">
                              <a:latin typeface="Cambria Math" charset="0"/>
                            </a:rPr>
                            <m:t>max</m:t>
                          </m:r>
                        </m:fName>
                        <m:e>
                          <m:d>
                            <m:d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m:rPr>
                                      <m:nor/>
                                    </m:rPr>
                                    <a:rPr lang="en-US" sz="2400">
                                      <a:latin typeface="Cambria Math" charset="0"/>
                                    </a:rPr>
                                    <m:t>log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2</m:t>
                                  </m:r>
                                </m:sub>
                              </m:sSub>
                              <m:f>
                                <m:fPr>
                                  <m:ctrlP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1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, 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𝑤𝑜𝑟𝑑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charset="0"/>
                                            </a:rPr>
                                            <m:t>1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𝑃</m:t>
                                  </m:r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𝑤𝑜𝑟𝑑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charset="0"/>
                                    </a:rPr>
                                    <m:t>)</m:t>
                                  </m:r>
                                </m:den>
                              </m:f>
                              <m:r>
                                <a:rPr lang="en-US" sz="2400" i="1">
                                  <a:latin typeface="Cambria Math" charset="0"/>
                                </a:rPr>
                                <m:t>,</m:t>
                              </m:r>
                              <m:r>
                                <a:rPr lang="en-US" sz="2400" i="1">
                                  <a:latin typeface="Cambria Math" charset="0"/>
                                </a:rPr>
                                <m:t>0</m:t>
                              </m:r>
                            </m:e>
                          </m:d>
                        </m:e>
                      </m:func>
                    </m:oMath>
                  </m:oMathPara>
                </a14:m>
                <a:endParaRPr lang="en-US" b="1" dirty="0"/>
              </a:p>
              <a:p>
                <a:pPr lvl="1"/>
                <a:endParaRPr lang="en-US" sz="2000" dirty="0"/>
              </a:p>
              <a:p>
                <a:pPr>
                  <a:buFont typeface="Wingdings" pitchFamily="-65" charset="2"/>
                  <a:buNone/>
                </a:pPr>
                <a:endParaRPr lang="en-US" sz="2400" dirty="0"/>
              </a:p>
              <a:p>
                <a:pPr>
                  <a:buFont typeface="Wingdings" pitchFamily="-65" charset="2"/>
                  <a:buNone/>
                </a:pPr>
                <a:endParaRPr lang="en-US" sz="1800" dirty="0"/>
              </a:p>
            </p:txBody>
          </p:sp>
        </mc:Choice>
        <mc:Fallback xmlns="">
          <p:sp>
            <p:nvSpPr>
              <p:cNvPr id="1512451" name="Rectangle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quarter" idx="1"/>
              </p:nvPr>
            </p:nvSpPr>
            <p:spPr>
              <a:xfrm>
                <a:off x="304800" y="1524000"/>
                <a:ext cx="8991600" cy="5105400"/>
              </a:xfrm>
              <a:blipFill>
                <a:blip r:embed="rId3"/>
                <a:stretch>
                  <a:fillRect l="-2542" t="-248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2881168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A sense or “concept” is the meaning component of a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37385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1" y="1066800"/>
            <a:ext cx="8458199" cy="742950"/>
          </a:xfrm>
        </p:spPr>
        <p:txBody>
          <a:bodyPr>
            <a:normAutofit fontScale="90000"/>
          </a:bodyPr>
          <a:lstStyle/>
          <a:p>
            <a:r>
              <a:rPr lang="en-US" dirty="0"/>
              <a:t>Computing PPMI on a term-context matrix</a:t>
            </a:r>
          </a:p>
        </p:txBody>
      </p:sp>
      <p:pic>
        <p:nvPicPr>
          <p:cNvPr id="14" name="صورة 13">
            <a:extLst>
              <a:ext uri="{FF2B5EF4-FFF2-40B4-BE49-F238E27FC236}">
                <a16:creationId xmlns:a16="http://schemas.microsoft.com/office/drawing/2014/main" id="{978A557B-02E0-4564-88DE-BA7B54C4BC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362200"/>
            <a:ext cx="8891954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1183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51</a:t>
            </a:fld>
            <a:endParaRPr lang="en-US" dirty="0"/>
          </a:p>
        </p:txBody>
      </p:sp>
      <p:pic>
        <p:nvPicPr>
          <p:cNvPr id="18" name="صورة 17">
            <a:extLst>
              <a:ext uri="{FF2B5EF4-FFF2-40B4-BE49-F238E27FC236}">
                <a16:creationId xmlns:a16="http://schemas.microsoft.com/office/drawing/2014/main" id="{65EE042B-5DE9-4BAE-BF06-E30E63AF8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625951"/>
            <a:ext cx="8610600" cy="5279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2754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52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276350" y="1535114"/>
          <a:ext cx="1855788" cy="7508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39" name="Equation" r:id="rId3" imgW="1130300" imgH="457200" progId="Equation.3">
                  <p:embed/>
                </p:oleObj>
              </mc:Choice>
              <mc:Fallback>
                <p:oleObj name="Equation" r:id="rId3" imgW="1130300" imgH="457200" progId="Equation.3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276350" y="1535114"/>
                        <a:ext cx="1855788" cy="7508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304800" y="3200400"/>
            <a:ext cx="4267200" cy="609600"/>
          </a:xfrm>
        </p:spPr>
        <p:txBody>
          <a:bodyPr/>
          <a:lstStyle/>
          <a:p>
            <a:r>
              <a:rPr lang="en-US" dirty="0" err="1"/>
              <a:t>pmi</a:t>
            </a:r>
            <a:r>
              <a:rPr lang="en-US" dirty="0"/>
              <a:t>(</a:t>
            </a:r>
            <a:r>
              <a:rPr lang="en-US" dirty="0" err="1"/>
              <a:t>information,data</a:t>
            </a:r>
            <a:r>
              <a:rPr lang="en-US" dirty="0"/>
              <a:t>) = log</a:t>
            </a:r>
            <a:r>
              <a:rPr lang="en-US" baseline="-25000" dirty="0"/>
              <a:t>2</a:t>
            </a:r>
            <a:r>
              <a:rPr lang="en-US" dirty="0"/>
              <a:t> (</a:t>
            </a:r>
          </a:p>
        </p:txBody>
      </p:sp>
      <p:graphicFrame>
        <p:nvGraphicFramePr>
          <p:cNvPr id="10" name="Object 9"/>
          <p:cNvGraphicFramePr>
            <a:graphicFrameLocks noChangeAspect="1"/>
          </p:cNvGraphicFramePr>
          <p:nvPr/>
        </p:nvGraphicFramePr>
        <p:xfrm>
          <a:off x="3200400" y="990601"/>
          <a:ext cx="5932218" cy="21074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0" name="Worksheet" r:id="rId5" imgW="6756400" imgH="2400300" progId="Excel.Sheet.12">
                  <p:embed/>
                </p:oleObj>
              </mc:Choice>
              <mc:Fallback>
                <p:oleObj name="Worksheet" r:id="rId5" imgW="6756400" imgH="2400300" progId="Excel.Sheet.12">
                  <p:embed/>
                  <p:pic>
                    <p:nvPicPr>
                      <p:cNvPr id="10" name="Object 9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00400" y="990601"/>
                        <a:ext cx="5932218" cy="21074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/>
          <p:cNvGraphicFramePr>
            <a:graphicFrameLocks noChangeAspect="1"/>
          </p:cNvGraphicFramePr>
          <p:nvPr/>
        </p:nvGraphicFramePr>
        <p:xfrm>
          <a:off x="838200" y="3873500"/>
          <a:ext cx="59690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1" name="Worksheet" r:id="rId7" imgW="5969000" imgH="1917700" progId="Excel.Sheet.12">
                  <p:embed/>
                </p:oleObj>
              </mc:Choice>
              <mc:Fallback>
                <p:oleObj name="Worksheet" r:id="rId7" imgW="5969000" imgH="1917700" progId="Excel.Sheet.12">
                  <p:embed/>
                  <p:pic>
                    <p:nvPicPr>
                      <p:cNvPr id="11" name="Object 10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838200" y="3873500"/>
                        <a:ext cx="59690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Content Placeholder 8"/>
          <p:cNvSpPr txBox="1">
            <a:spLocks/>
          </p:cNvSpPr>
          <p:nvPr/>
        </p:nvSpPr>
        <p:spPr bwMode="auto">
          <a:xfrm>
            <a:off x="4343400" y="3200400"/>
            <a:ext cx="762000" cy="4572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dirty="0"/>
              <a:t>.32 /</a:t>
            </a:r>
          </a:p>
        </p:txBody>
      </p:sp>
      <p:sp>
        <p:nvSpPr>
          <p:cNvPr id="13" name="Content Placeholder 8"/>
          <p:cNvSpPr txBox="1">
            <a:spLocks/>
          </p:cNvSpPr>
          <p:nvPr/>
        </p:nvSpPr>
        <p:spPr bwMode="auto">
          <a:xfrm>
            <a:off x="5105400" y="3200400"/>
            <a:ext cx="1524000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dirty="0"/>
              <a:t>(.37*.58) )</a:t>
            </a:r>
          </a:p>
        </p:txBody>
      </p:sp>
      <p:sp>
        <p:nvSpPr>
          <p:cNvPr id="14" name="Content Placeholder 8"/>
          <p:cNvSpPr txBox="1">
            <a:spLocks/>
          </p:cNvSpPr>
          <p:nvPr/>
        </p:nvSpPr>
        <p:spPr bwMode="auto">
          <a:xfrm>
            <a:off x="6400801" y="3200400"/>
            <a:ext cx="2306611" cy="6096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400">
                <a:solidFill>
                  <a:schemeClr val="tx1"/>
                </a:solidFill>
                <a:latin typeface="+mn-lt"/>
                <a:ea typeface="ＭＳ Ｐゴシック" pitchFamily="-65" charset="-128"/>
                <a:cs typeface="ＭＳ Ｐゴシック" pitchFamily="-65" charset="-128"/>
              </a:defRPr>
            </a:lvl1pPr>
            <a:lvl2pPr marL="685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2pPr>
            <a:lvl3pPr marL="1028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3pPr>
            <a:lvl4pPr marL="1371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4pPr>
            <a:lvl5pPr marL="17145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charset="0"/>
              <a:buChar char="•"/>
              <a:defRPr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5pPr>
            <a:lvl6pPr marL="21717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6pPr>
            <a:lvl7pPr marL="26289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7pPr>
            <a:lvl8pPr marL="30861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8pPr>
            <a:lvl9pPr marL="35433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lr>
                <a:srgbClr val="CC0000"/>
              </a:buClr>
              <a:buFont typeface="Times" pitchFamily="-65" charset="0"/>
              <a:buChar char="•"/>
              <a:defRPr sz="1400">
                <a:solidFill>
                  <a:schemeClr val="tx1"/>
                </a:solidFill>
                <a:latin typeface="+mn-lt"/>
                <a:ea typeface="ＭＳ Ｐゴシック" pitchFamily="-65" charset="-128"/>
              </a:defRPr>
            </a:lvl9pPr>
          </a:lstStyle>
          <a:p>
            <a:pPr marL="0" indent="0">
              <a:buNone/>
            </a:pPr>
            <a:r>
              <a:rPr lang="en-US" dirty="0"/>
              <a:t> = .58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6648749" y="3669268"/>
            <a:ext cx="22065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>
                <a:solidFill>
                  <a:srgbClr val="FF0000"/>
                </a:solidFill>
              </a:rPr>
              <a:t>(.57 using full precision)</a:t>
            </a:r>
          </a:p>
        </p:txBody>
      </p:sp>
    </p:spTree>
    <p:extLst>
      <p:ext uri="{BB962C8B-B14F-4D97-AF65-F5344CB8AC3E}">
        <p14:creationId xmlns:p14="http://schemas.microsoft.com/office/powerpoint/2010/main" val="225944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2" grpId="0"/>
      <p:bldP spid="13" grpId="0"/>
      <p:bldP spid="1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Weighting PMI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/>
              <a:t>PMI is biased toward infrequent events</a:t>
            </a:r>
          </a:p>
          <a:p>
            <a:pPr lvl="1"/>
            <a:r>
              <a:rPr lang="en-US" sz="2800" dirty="0"/>
              <a:t>Very rare words have very high PMI values</a:t>
            </a:r>
          </a:p>
          <a:p>
            <a:r>
              <a:rPr lang="en-US" sz="3200" dirty="0"/>
              <a:t>Two solutions:</a:t>
            </a:r>
          </a:p>
          <a:p>
            <a:pPr lvl="1"/>
            <a:r>
              <a:rPr lang="en-US" sz="2800" dirty="0"/>
              <a:t>Give rare words slightly higher probabilities</a:t>
            </a:r>
          </a:p>
          <a:p>
            <a:pPr lvl="1"/>
            <a:r>
              <a:rPr lang="en-US" sz="2800" dirty="0"/>
              <a:t>Use add-one smoothing (which has a similar effect)</a:t>
            </a:r>
          </a:p>
          <a:p>
            <a:pPr lvl="1"/>
            <a:endParaRPr lang="en-US" dirty="0"/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980727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990600"/>
            <a:ext cx="7467600" cy="895350"/>
          </a:xfrm>
        </p:spPr>
        <p:txBody>
          <a:bodyPr>
            <a:normAutofit fontScale="90000"/>
          </a:bodyPr>
          <a:lstStyle/>
          <a:p>
            <a:r>
              <a:rPr lang="en-US" dirty="0"/>
              <a:t>Weighting PMI: Giving rare context words slightly higher probability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304800" y="2057399"/>
                <a:ext cx="8534400" cy="4767511"/>
              </a:xfrm>
            </p:spPr>
            <p:txBody>
              <a:bodyPr>
                <a:normAutofit/>
              </a:bodyPr>
              <a:lstStyle/>
              <a:p>
                <a:r>
                  <a:rPr lang="en-US" sz="2800" dirty="0"/>
                  <a:t>Raise the context probabilities to </a:t>
                </a:r>
                <a14:m>
                  <m:oMath xmlns:m="http://schemas.openxmlformats.org/officeDocument/2006/math"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𝛼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0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.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75</m:t>
                    </m:r>
                  </m:oMath>
                </a14:m>
                <a:r>
                  <a:rPr lang="en-US" sz="2800" dirty="0"/>
                  <a:t>:</a:t>
                </a:r>
              </a:p>
              <a:p>
                <a:endParaRPr lang="en-US" sz="2800" dirty="0"/>
              </a:p>
              <a:p>
                <a:endParaRPr lang="en-US" sz="2800" dirty="0"/>
              </a:p>
              <a:p>
                <a:endParaRPr lang="en-US" sz="2800" dirty="0"/>
              </a:p>
              <a:p>
                <a:r>
                  <a:rPr lang="en-US" sz="2800" dirty="0"/>
                  <a:t>This helps because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8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e>
                    </m:d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&gt;</m:t>
                    </m:r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𝑃</m:t>
                    </m:r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𝑐</m:t>
                        </m:r>
                      </m:e>
                    </m:d>
                  </m:oMath>
                </a14:m>
                <a:r>
                  <a:rPr lang="en-US" sz="2800" dirty="0"/>
                  <a:t> for rare </a:t>
                </a:r>
                <a:r>
                  <a:rPr lang="en-US" sz="2800" i="1" dirty="0"/>
                  <a:t>c</a:t>
                </a:r>
              </a:p>
              <a:p>
                <a:r>
                  <a:rPr lang="en-US" sz="2800" dirty="0"/>
                  <a:t>Consider two events, P(a) = .99 and P(b)=.01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8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𝑎</m:t>
                        </m:r>
                      </m:e>
                    </m:d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99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75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99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75</m:t>
                            </m:r>
                          </m:sup>
                        </m:sSup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01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75</m:t>
                            </m:r>
                          </m:sup>
                        </m:sSup>
                      </m:den>
                    </m:f>
                    <m:r>
                      <a:rPr lang="en-US" sz="2800">
                        <a:latin typeface="Cambria Math" charset="0"/>
                        <a:ea typeface="Cambria Math" charset="0"/>
                        <a:cs typeface="Cambria Math" charset="0"/>
                      </a:rPr>
                      <m:t>=.</m:t>
                    </m:r>
                    <m:r>
                      <a:rPr lang="en-US" sz="2800">
                        <a:latin typeface="Cambria Math" charset="0"/>
                        <a:ea typeface="Cambria Math" charset="0"/>
                        <a:cs typeface="Cambria Math" charset="0"/>
                      </a:rPr>
                      <m:t>97</m:t>
                    </m:r>
                  </m:oMath>
                </a14:m>
                <a:r>
                  <a:rPr lang="en-US" sz="2800" dirty="0"/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dirty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bPr>
                      <m:e>
                        <m:r>
                          <a:rPr lang="en-US" sz="2800" i="1" dirty="0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𝑃</m:t>
                        </m:r>
                      </m:e>
                      <m:sub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𝛼</m:t>
                        </m:r>
                      </m:sub>
                    </m:sSub>
                    <m:d>
                      <m:d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dPr>
                      <m:e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𝑏</m:t>
                        </m:r>
                      </m:e>
                    </m:d>
                    <m:r>
                      <a:rPr lang="en-US" sz="2800" i="1">
                        <a:latin typeface="Cambria Math" charset="0"/>
                        <a:ea typeface="Cambria Math" charset="0"/>
                        <a:cs typeface="Cambria Math" charset="0"/>
                      </a:rPr>
                      <m:t>=</m:t>
                    </m:r>
                    <m:f>
                      <m:fPr>
                        <m:ctrlPr>
                          <a:rPr lang="en-US" sz="28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01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75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01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75</m:t>
                            </m:r>
                          </m:sup>
                        </m:sSup>
                        <m:r>
                          <a:rPr lang="en-US" sz="2800" i="1">
                            <a:latin typeface="Cambria Math" charset="0"/>
                            <a:ea typeface="Cambria Math" charset="0"/>
                            <a:cs typeface="Cambria Math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sz="28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sSupPr>
                          <m:e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01</m:t>
                            </m:r>
                          </m:e>
                          <m:sup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.</m:t>
                            </m:r>
                            <m:r>
                              <a:rPr lang="en-US" sz="2800" i="1">
                                <a:latin typeface="Cambria Math" charset="0"/>
                                <a:ea typeface="Cambria Math" charset="0"/>
                                <a:cs typeface="Cambria Math" charset="0"/>
                              </a:rPr>
                              <m:t>75</m:t>
                            </m:r>
                          </m:sup>
                        </m:sSup>
                      </m:den>
                    </m:f>
                    <m:r>
                      <a:rPr lang="en-US" sz="2800">
                        <a:latin typeface="Cambria Math" charset="0"/>
                        <a:ea typeface="Cambria Math" charset="0"/>
                        <a:cs typeface="Cambria Math" charset="0"/>
                      </a:rPr>
                      <m:t>=.</m:t>
                    </m:r>
                    <m:r>
                      <a:rPr lang="en-US" sz="2800">
                        <a:latin typeface="Cambria Math" charset="0"/>
                        <a:ea typeface="Cambria Math" charset="0"/>
                        <a:cs typeface="Cambria Math" charset="0"/>
                      </a:rPr>
                      <m:t>03</m:t>
                    </m:r>
                  </m:oMath>
                </a14:m>
                <a:endParaRPr lang="en-US" sz="2800" dirty="0"/>
              </a:p>
              <a:p>
                <a:endParaRPr lang="en-US" sz="2800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04800" y="2057399"/>
                <a:ext cx="8534400" cy="4767511"/>
              </a:xfrm>
              <a:blipFill>
                <a:blip r:embed="rId2"/>
                <a:stretch>
                  <a:fillRect l="-2679" t="-186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54</a:t>
            </a:fld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14601"/>
            <a:ext cx="4472660" cy="158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240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Laplace (add-1) smoothing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520883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56</a:t>
            </a:fld>
            <a:endParaRPr lang="en-US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682751" y="1219200"/>
          <a:ext cx="5351899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3" name="Worksheet" r:id="rId3" imgW="5778500" imgH="1892300" progId="Excel.Sheet.12">
                  <p:embed/>
                </p:oleObj>
              </mc:Choice>
              <mc:Fallback>
                <p:oleObj name="Worksheet" r:id="rId3" imgW="5778500" imgH="1892300" progId="Excel.Sheet.12">
                  <p:embed/>
                  <p:pic>
                    <p:nvPicPr>
                      <p:cNvPr id="5" name="Object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682751" y="1219200"/>
                        <a:ext cx="5351899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304800" y="3429000"/>
          <a:ext cx="6477000" cy="2222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54" name="Worksheet" r:id="rId5" imgW="6921500" imgH="2374900" progId="Excel.Sheet.12">
                  <p:embed/>
                </p:oleObj>
              </mc:Choice>
              <mc:Fallback>
                <p:oleObj name="Worksheet" r:id="rId5" imgW="6921500" imgH="2374900" progId="Excel.Shee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04800" y="3429000"/>
                        <a:ext cx="6477000" cy="2222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0966333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914400"/>
            <a:ext cx="7467600" cy="742950"/>
          </a:xfrm>
        </p:spPr>
        <p:txBody>
          <a:bodyPr>
            <a:normAutofit fontScale="90000"/>
          </a:bodyPr>
          <a:lstStyle/>
          <a:p>
            <a:r>
              <a:rPr lang="en-US"/>
              <a:t>PPMI versus add-2 smoothed PPMI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35DC5-7E65-8247-99AB-4E984F8A921E}" type="slidenum">
              <a:rPr lang="en-US" smtClean="0"/>
              <a:pPr/>
              <a:t>57</a:t>
            </a:fld>
            <a:endParaRPr lang="en-US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143000" y="3873500"/>
          <a:ext cx="57785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77" name="Worksheet" r:id="rId3" imgW="5778500" imgH="1917700" progId="Excel.Sheet.12">
                  <p:embed/>
                </p:oleObj>
              </mc:Choice>
              <mc:Fallback>
                <p:oleObj name="Worksheet" r:id="rId3" imgW="5778500" imgH="1917700" progId="Excel.Sheet.12">
                  <p:embed/>
                  <p:pic>
                    <p:nvPicPr>
                      <p:cNvPr id="8" name="Object 7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143000" y="3873500"/>
                        <a:ext cx="57785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041400" y="1828800"/>
          <a:ext cx="5969000" cy="1917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078" name="Worksheet" r:id="rId5" imgW="5969000" imgH="1917700" progId="Excel.Sheet.12">
                  <p:embed/>
                </p:oleObj>
              </mc:Choice>
              <mc:Fallback>
                <p:oleObj name="Worksheet" r:id="rId5" imgW="5969000" imgH="1917700" progId="Excel.Sheet.12">
                  <p:embed/>
                  <p:pic>
                    <p:nvPicPr>
                      <p:cNvPr id="6" name="Object 5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41400" y="1828800"/>
                        <a:ext cx="5969000" cy="1917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2156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D7D8C-D1CA-854F-9DD1-9FA28452A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for Part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55576B-B5E6-F743-866A-DD70D4F219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1845734"/>
            <a:ext cx="7543801" cy="4478866"/>
          </a:xfrm>
        </p:spPr>
        <p:txBody>
          <a:bodyPr>
            <a:normAutofit/>
          </a:bodyPr>
          <a:lstStyle/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Survey of Lexical Semantics</a:t>
            </a:r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Idea of Embeddings: Represent a word as a function of its distribution with other words</a:t>
            </a:r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 err="1"/>
              <a:t>Tf-idf</a:t>
            </a:r>
            <a:endParaRPr lang="en-US" sz="2800" dirty="0"/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Cosines</a:t>
            </a:r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PPMI</a:t>
            </a:r>
          </a:p>
          <a:p>
            <a:pPr marL="409575" indent="-236538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09575" indent="-236538">
              <a:buFont typeface="Arial" panose="020B0604020202020204" pitchFamily="34" charset="0"/>
              <a:buChar char="•"/>
            </a:pPr>
            <a:r>
              <a:rPr lang="en-US" sz="2800" dirty="0"/>
              <a:t>Next lecture: sparse embeddings, word2vec</a:t>
            </a:r>
          </a:p>
        </p:txBody>
      </p:sp>
    </p:spTree>
    <p:extLst>
      <p:ext uri="{BB962C8B-B14F-4D97-AF65-F5344CB8AC3E}">
        <p14:creationId xmlns:p14="http://schemas.microsoft.com/office/powerpoint/2010/main" val="1535026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are relations between senses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163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"/>
          <p:cNvSpPr>
            <a:spLocks noGrp="1" noChangeArrowheads="1"/>
          </p:cNvSpPr>
          <p:nvPr>
            <p:ph type="title"/>
          </p:nvPr>
        </p:nvSpPr>
        <p:spPr>
          <a:xfrm>
            <a:off x="1295400" y="762000"/>
            <a:ext cx="7467600" cy="152400"/>
          </a:xfrm>
        </p:spPr>
        <p:txBody>
          <a:bodyPr>
            <a:normAutofit fontScale="90000"/>
          </a:bodyPr>
          <a:lstStyle/>
          <a:p>
            <a:r>
              <a:rPr lang="en-US" dirty="0"/>
              <a:t>Relation: </a:t>
            </a:r>
            <a:r>
              <a:rPr lang="en-US" dirty="0" err="1"/>
              <a:t>Synonymity</a:t>
            </a:r>
            <a:endParaRPr lang="en-US" dirty="0"/>
          </a:p>
        </p:txBody>
      </p:sp>
      <p:sp>
        <p:nvSpPr>
          <p:cNvPr id="4198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381000" y="1371600"/>
            <a:ext cx="8534400" cy="3333750"/>
          </a:xfrm>
        </p:spPr>
        <p:txBody>
          <a:bodyPr>
            <a:noAutofit/>
          </a:bodyPr>
          <a:lstStyle/>
          <a:p>
            <a:r>
              <a:rPr lang="en-US" sz="3600" dirty="0"/>
              <a:t>Synonyms have the same meaning in some or all contexts.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filbert / hazelnut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couch / sofa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big / large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automobile / car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vomit / throw up</a:t>
            </a:r>
          </a:p>
          <a:p>
            <a:pPr lvl="1">
              <a:lnSpc>
                <a:spcPct val="90000"/>
              </a:lnSpc>
            </a:pPr>
            <a:r>
              <a:rPr lang="en-US" sz="3200" dirty="0"/>
              <a:t>Water / H</a:t>
            </a:r>
            <a:r>
              <a:rPr lang="en-US" sz="3200" baseline="-25000" dirty="0"/>
              <a:t>2</a:t>
            </a:r>
            <a:r>
              <a:rPr lang="en-US" sz="3200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757719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</a:t>
            </a:r>
            <a:r>
              <a:rPr lang="en-US" dirty="0" err="1"/>
              <a:t>Synonymity</a:t>
            </a:r>
            <a:endParaRPr lang="en-US" dirty="0"/>
          </a:p>
        </p:txBody>
      </p:sp>
      <p:sp>
        <p:nvSpPr>
          <p:cNvPr id="145817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Note that there are probably no examples of perfect synonymy.</a:t>
            </a:r>
          </a:p>
          <a:p>
            <a:pPr lvl="1"/>
            <a:r>
              <a:rPr lang="en-US" sz="2800" dirty="0"/>
              <a:t>Even if many aspects of meaning are identical</a:t>
            </a:r>
          </a:p>
          <a:p>
            <a:pPr lvl="1"/>
            <a:r>
              <a:rPr lang="en-US" sz="2800" dirty="0"/>
              <a:t>Still may not preserve the acceptability based on notions of politeness, slang, register, genre, etc.</a:t>
            </a:r>
          </a:p>
          <a:p>
            <a:r>
              <a:rPr lang="en-US" sz="3200" dirty="0"/>
              <a:t>The Linguistic Principle of Contrast:</a:t>
            </a:r>
          </a:p>
          <a:p>
            <a:pPr lvl="1"/>
            <a:r>
              <a:rPr lang="en-US" sz="2600" dirty="0"/>
              <a:t>Difference in form -&gt; difference in meaning</a:t>
            </a:r>
          </a:p>
        </p:txBody>
      </p:sp>
    </p:spTree>
    <p:extLst>
      <p:ext uri="{BB962C8B-B14F-4D97-AF65-F5344CB8AC3E}">
        <p14:creationId xmlns:p14="http://schemas.microsoft.com/office/powerpoint/2010/main" val="6564616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Relation: </a:t>
            </a:r>
            <a:r>
              <a:rPr lang="en-US" dirty="0" err="1"/>
              <a:t>Synonymity</a:t>
            </a:r>
            <a:r>
              <a:rPr lang="en-US" dirty="0"/>
              <a:t>?</a:t>
            </a:r>
          </a:p>
        </p:txBody>
      </p:sp>
      <p:sp>
        <p:nvSpPr>
          <p:cNvPr id="1458179" name="Rectangle 3"/>
          <p:cNvSpPr>
            <a:spLocks noGrp="1" noChangeArrowheads="1"/>
          </p:cNvSpPr>
          <p:nvPr>
            <p:ph sz="quarter" idx="1"/>
          </p:nvPr>
        </p:nvSpPr>
        <p:spPr/>
        <p:txBody>
          <a:bodyPr>
            <a:noAutofit/>
          </a:bodyPr>
          <a:lstStyle/>
          <a:p>
            <a:pPr marL="201168" lvl="1" indent="0">
              <a:buNone/>
            </a:pPr>
            <a:r>
              <a:rPr lang="en-US" sz="4000" dirty="0"/>
              <a:t>Water/H</a:t>
            </a:r>
            <a:r>
              <a:rPr lang="en-US" sz="4000" baseline="-25000" dirty="0"/>
              <a:t>2</a:t>
            </a:r>
            <a:r>
              <a:rPr lang="en-US" sz="4000" dirty="0"/>
              <a:t>0</a:t>
            </a:r>
          </a:p>
          <a:p>
            <a:pPr marL="201168" lvl="1" indent="0">
              <a:buNone/>
            </a:pPr>
            <a:r>
              <a:rPr lang="en-US" sz="4000" dirty="0"/>
              <a:t>Big/large</a:t>
            </a:r>
          </a:p>
          <a:p>
            <a:pPr marL="201168" lvl="1" indent="0">
              <a:buNone/>
            </a:pPr>
            <a:r>
              <a:rPr lang="en-US" sz="4000" dirty="0"/>
              <a:t>Brave/courageous</a:t>
            </a:r>
          </a:p>
        </p:txBody>
      </p:sp>
    </p:spTree>
    <p:extLst>
      <p:ext uri="{BB962C8B-B14F-4D97-AF65-F5344CB8AC3E}">
        <p14:creationId xmlns:p14="http://schemas.microsoft.com/office/powerpoint/2010/main" val="3918825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81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8179" grpId="0" build="p"/>
    </p:bld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35137</TotalTime>
  <Words>1991</Words>
  <Application>Microsoft Office PowerPoint</Application>
  <PresentationFormat>عرض على الشاشة (4:3)</PresentationFormat>
  <Paragraphs>351</Paragraphs>
  <Slides>58</Slides>
  <Notes>11</Notes>
  <HiddenSlides>0</HiddenSlides>
  <MMClips>0</MMClips>
  <ScaleCrop>false</ScaleCrop>
  <HeadingPairs>
    <vt:vector size="8" baseType="variant">
      <vt:variant>
        <vt:lpstr>الخطوط المستخدمة</vt:lpstr>
      </vt:variant>
      <vt:variant>
        <vt:i4>11</vt:i4>
      </vt:variant>
      <vt:variant>
        <vt:lpstr>نسق</vt:lpstr>
      </vt:variant>
      <vt:variant>
        <vt:i4>1</vt:i4>
      </vt:variant>
      <vt:variant>
        <vt:lpstr>خوادم OLE مضمنة</vt:lpstr>
      </vt:variant>
      <vt:variant>
        <vt:i4>2</vt:i4>
      </vt:variant>
      <vt:variant>
        <vt:lpstr>عناوين الشرائح</vt:lpstr>
      </vt:variant>
      <vt:variant>
        <vt:i4>58</vt:i4>
      </vt:variant>
    </vt:vector>
  </HeadingPairs>
  <TitlesOfParts>
    <vt:vector size="72" baseType="lpstr">
      <vt:lpstr>Arial</vt:lpstr>
      <vt:lpstr>Calibri</vt:lpstr>
      <vt:lpstr>Calibri (Body)</vt:lpstr>
      <vt:lpstr>Calibri Light</vt:lpstr>
      <vt:lpstr>Cambria Math</vt:lpstr>
      <vt:lpstr>Courier</vt:lpstr>
      <vt:lpstr>Lucida Sans</vt:lpstr>
      <vt:lpstr>Tahoma</vt:lpstr>
      <vt:lpstr>Times</vt:lpstr>
      <vt:lpstr>Times New Roman</vt:lpstr>
      <vt:lpstr>Wingdings</vt:lpstr>
      <vt:lpstr>Retrospect</vt:lpstr>
      <vt:lpstr>Worksheet</vt:lpstr>
      <vt:lpstr>Equation</vt:lpstr>
      <vt:lpstr>عرض تقديمي في PowerPoint</vt:lpstr>
      <vt:lpstr>What do words mean?</vt:lpstr>
      <vt:lpstr>Words, Lemmas, Senses, Definitions</vt:lpstr>
      <vt:lpstr>Lemma pepper</vt:lpstr>
      <vt:lpstr>A sense or “concept” is the meaning component of a word</vt:lpstr>
      <vt:lpstr>There are relations between senses</vt:lpstr>
      <vt:lpstr>Relation: Synonymity</vt:lpstr>
      <vt:lpstr>Relation: Synonymity</vt:lpstr>
      <vt:lpstr>Relation: Synonymity?</vt:lpstr>
      <vt:lpstr>Relation: Antonymy</vt:lpstr>
      <vt:lpstr>Relation: Similarity</vt:lpstr>
      <vt:lpstr>Ask humans how similar 2 words are</vt:lpstr>
      <vt:lpstr>Relation: Word relatedness</vt:lpstr>
      <vt:lpstr>Semantic field</vt:lpstr>
      <vt:lpstr>Relation: Superordinate/ subordinate</vt:lpstr>
      <vt:lpstr>These levels are not symmetric</vt:lpstr>
      <vt:lpstr>Name these items</vt:lpstr>
      <vt:lpstr>عرض تقديمي في PowerPoint</vt:lpstr>
      <vt:lpstr>Cluster of Interactional Properties</vt:lpstr>
      <vt:lpstr>The basic level</vt:lpstr>
      <vt:lpstr>Connotation</vt:lpstr>
      <vt:lpstr>So far</vt:lpstr>
      <vt:lpstr>But how to define a concept?</vt:lpstr>
      <vt:lpstr>Classical (“Aristotelian”) Theory of Concepts</vt:lpstr>
      <vt:lpstr>Problem 1: The features are complex and may be context-dependent</vt:lpstr>
      <vt:lpstr>The category depends on complex features of the object (diameter, etc)</vt:lpstr>
      <vt:lpstr>The category depends on the context! (If there is food in it, it’s a bowl)</vt:lpstr>
      <vt:lpstr>Labov’s definition of cup</vt:lpstr>
      <vt:lpstr>We'll build a new model of meaning focusing on similarity</vt:lpstr>
      <vt:lpstr>We define a word as a vector</vt:lpstr>
      <vt:lpstr>We'll introduce 2 kinds of embeddings</vt:lpstr>
      <vt:lpstr>Review: words, vectors, and co-occurrence matrices</vt:lpstr>
      <vt:lpstr>Term-document matrix</vt:lpstr>
      <vt:lpstr>Visualizing document vectors</vt:lpstr>
      <vt:lpstr>Vectors are the basis of information retrieval</vt:lpstr>
      <vt:lpstr>Words can be vectors too</vt:lpstr>
      <vt:lpstr>More common: word-word matrix (or "term-context matrix")</vt:lpstr>
      <vt:lpstr>عرض تقديمي في PowerPoint</vt:lpstr>
      <vt:lpstr>Reminders from linear algebra</vt:lpstr>
      <vt:lpstr>Cosine for computing similarity</vt:lpstr>
      <vt:lpstr>Cosine as a similarity metric</vt:lpstr>
      <vt:lpstr>عرض تقديمي في PowerPoint</vt:lpstr>
      <vt:lpstr>Visualizing cosines  (well, angles)</vt:lpstr>
      <vt:lpstr> But raw frequency is a bad representation</vt:lpstr>
      <vt:lpstr>tf-idf: combine two factors</vt:lpstr>
      <vt:lpstr>Summary: tf-idf</vt:lpstr>
      <vt:lpstr>An alternative to tf-idf</vt:lpstr>
      <vt:lpstr>Pointwise Mutual Information</vt:lpstr>
      <vt:lpstr>Positive Pointwise Mutual Information</vt:lpstr>
      <vt:lpstr>Computing PPMI on a term-context matrix</vt:lpstr>
      <vt:lpstr>عرض تقديمي في PowerPoint</vt:lpstr>
      <vt:lpstr>عرض تقديمي في PowerPoint</vt:lpstr>
      <vt:lpstr>Weighting PMI</vt:lpstr>
      <vt:lpstr>Weighting PMI: Giving rare context words slightly higher probability</vt:lpstr>
      <vt:lpstr>Use Laplace (add-1) smoothing</vt:lpstr>
      <vt:lpstr>عرض تقديمي في PowerPoint</vt:lpstr>
      <vt:lpstr>PPMI versus add-2 smoothed PPMI</vt:lpstr>
      <vt:lpstr>Summary for Part I</vt:lpstr>
    </vt:vector>
  </TitlesOfParts>
  <Company>Carnegie Mellon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jure</dc:creator>
  <cp:lastModifiedBy>Motaz Saad</cp:lastModifiedBy>
  <cp:revision>1685</cp:revision>
  <cp:lastPrinted>2018-08-13T23:14:25Z</cp:lastPrinted>
  <dcterms:created xsi:type="dcterms:W3CDTF">2009-06-12T17:14:38Z</dcterms:created>
  <dcterms:modified xsi:type="dcterms:W3CDTF">2020-09-30T16:48:24Z</dcterms:modified>
</cp:coreProperties>
</file>

<file path=docProps/thumbnail.jpeg>
</file>